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1" r:id="rId2"/>
    <p:sldId id="332" r:id="rId3"/>
    <p:sldId id="262" r:id="rId4"/>
    <p:sldId id="298" r:id="rId5"/>
    <p:sldId id="299" r:id="rId6"/>
    <p:sldId id="300" r:id="rId7"/>
    <p:sldId id="301" r:id="rId8"/>
    <p:sldId id="302" r:id="rId9"/>
    <p:sldId id="310" r:id="rId10"/>
    <p:sldId id="304" r:id="rId11"/>
    <p:sldId id="303" r:id="rId12"/>
    <p:sldId id="333" r:id="rId13"/>
    <p:sldId id="263" r:id="rId14"/>
    <p:sldId id="305" r:id="rId15"/>
    <p:sldId id="306" r:id="rId16"/>
    <p:sldId id="307" r:id="rId17"/>
    <p:sldId id="334" r:id="rId18"/>
    <p:sldId id="308" r:id="rId19"/>
    <p:sldId id="309" r:id="rId20"/>
    <p:sldId id="335" r:id="rId21"/>
    <p:sldId id="264" r:id="rId22"/>
    <p:sldId id="312" r:id="rId23"/>
    <p:sldId id="314" r:id="rId24"/>
    <p:sldId id="317" r:id="rId25"/>
    <p:sldId id="336" r:id="rId26"/>
    <p:sldId id="316" r:id="rId27"/>
    <p:sldId id="319" r:id="rId28"/>
    <p:sldId id="320" r:id="rId29"/>
    <p:sldId id="318" r:id="rId30"/>
  </p:sldIdLst>
  <p:sldSz cx="9144000" cy="6858000" type="screen4x3"/>
  <p:notesSz cx="7099300" cy="10234613"/>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E18"/>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17" autoAdjust="0"/>
    <p:restoredTop sz="94660"/>
  </p:normalViewPr>
  <p:slideViewPr>
    <p:cSldViewPr>
      <p:cViewPr varScale="1">
        <p:scale>
          <a:sx n="113" d="100"/>
          <a:sy n="113" d="100"/>
        </p:scale>
        <p:origin x="-102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image" Target="../media/image30.png"/></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image" Target="../media/image33.emf"/><Relationship Id="rId1" Type="http://schemas.openxmlformats.org/officeDocument/2006/relationships/image" Target="../media/image32.e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image" Target="../media/image35.e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5" Type="http://schemas.openxmlformats.org/officeDocument/2006/relationships/image" Target="../media/image41.wmf"/><Relationship Id="rId4" Type="http://schemas.openxmlformats.org/officeDocument/2006/relationships/image" Target="../media/image40.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e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6.emf"/><Relationship Id="rId2" Type="http://schemas.openxmlformats.org/officeDocument/2006/relationships/image" Target="../media/image45.emf"/><Relationship Id="rId1" Type="http://schemas.openxmlformats.org/officeDocument/2006/relationships/image" Target="../media/image44.e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 Id="rId5" Type="http://schemas.openxmlformats.org/officeDocument/2006/relationships/image" Target="../media/image51.wmf"/><Relationship Id="rId4" Type="http://schemas.openxmlformats.org/officeDocument/2006/relationships/image" Target="../media/image50.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53.emf"/><Relationship Id="rId1" Type="http://schemas.openxmlformats.org/officeDocument/2006/relationships/image" Target="../media/image52.e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61.emf"/><Relationship Id="rId3" Type="http://schemas.openxmlformats.org/officeDocument/2006/relationships/image" Target="../media/image56.emf"/><Relationship Id="rId7" Type="http://schemas.openxmlformats.org/officeDocument/2006/relationships/image" Target="../media/image60.emf"/><Relationship Id="rId2" Type="http://schemas.openxmlformats.org/officeDocument/2006/relationships/image" Target="../media/image55.emf"/><Relationship Id="rId1" Type="http://schemas.openxmlformats.org/officeDocument/2006/relationships/image" Target="../media/image54.emf"/><Relationship Id="rId6" Type="http://schemas.openxmlformats.org/officeDocument/2006/relationships/image" Target="../media/image59.emf"/><Relationship Id="rId5" Type="http://schemas.openxmlformats.org/officeDocument/2006/relationships/image" Target="../media/image58.emf"/><Relationship Id="rId4" Type="http://schemas.openxmlformats.org/officeDocument/2006/relationships/image" Target="../media/image57.e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image" Target="../media/image63.wmf"/><Relationship Id="rId1" Type="http://schemas.openxmlformats.org/officeDocument/2006/relationships/image" Target="../media/image6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 Id="rId4" Type="http://schemas.openxmlformats.org/officeDocument/2006/relationships/image" Target="../media/image8.e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66.emf"/><Relationship Id="rId1" Type="http://schemas.openxmlformats.org/officeDocument/2006/relationships/image" Target="../media/image65.e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69.emf"/><Relationship Id="rId2" Type="http://schemas.openxmlformats.org/officeDocument/2006/relationships/image" Target="../media/image68.emf"/><Relationship Id="rId1" Type="http://schemas.openxmlformats.org/officeDocument/2006/relationships/image" Target="../media/image67.emf"/><Relationship Id="rId6" Type="http://schemas.openxmlformats.org/officeDocument/2006/relationships/image" Target="../media/image72.emf"/><Relationship Id="rId5" Type="http://schemas.openxmlformats.org/officeDocument/2006/relationships/image" Target="../media/image71.emf"/><Relationship Id="rId4" Type="http://schemas.openxmlformats.org/officeDocument/2006/relationships/image" Target="../media/image70.e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75.emf"/><Relationship Id="rId2" Type="http://schemas.openxmlformats.org/officeDocument/2006/relationships/image" Target="../media/image74.emf"/><Relationship Id="rId1" Type="http://schemas.openxmlformats.org/officeDocument/2006/relationships/image" Target="../media/image73.emf"/><Relationship Id="rId4" Type="http://schemas.openxmlformats.org/officeDocument/2006/relationships/image" Target="../media/image76.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image" Target="../media/image9.emf"/><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12.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image" Target="../media/image15.emf"/><Relationship Id="rId4" Type="http://schemas.openxmlformats.org/officeDocument/2006/relationships/image" Target="../media/image1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image" Target="../media/image2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image" Target="../media/image25.emf"/><Relationship Id="rId5" Type="http://schemas.openxmlformats.org/officeDocument/2006/relationships/image" Target="../media/image29.wmf"/><Relationship Id="rId4" Type="http://schemas.openxmlformats.org/officeDocument/2006/relationships/image" Target="../media/image28.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627ECDE0-47FC-4BB9-8A0C-24A90E49EDC2}" type="slidenum">
              <a:rPr lang="pt-BR"/>
              <a:pPr>
                <a:defRPr/>
              </a:pPr>
              <a:t>‹nº›</a:t>
            </a:fld>
            <a:endParaRPr lang="pt-BR"/>
          </a:p>
        </p:txBody>
      </p:sp>
    </p:spTree>
    <p:extLst>
      <p:ext uri="{BB962C8B-B14F-4D97-AF65-F5344CB8AC3E}">
        <p14:creationId xmlns:p14="http://schemas.microsoft.com/office/powerpoint/2010/main" val="4208396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72DCD0A6-7327-4D20-B76B-84D326600877}" type="slidenum">
              <a:rPr lang="pt-BR"/>
              <a:pPr>
                <a:defRPr/>
              </a:pPr>
              <a:t>‹nº›</a:t>
            </a:fld>
            <a:endParaRPr lang="pt-BR"/>
          </a:p>
        </p:txBody>
      </p:sp>
    </p:spTree>
    <p:extLst>
      <p:ext uri="{BB962C8B-B14F-4D97-AF65-F5344CB8AC3E}">
        <p14:creationId xmlns:p14="http://schemas.microsoft.com/office/powerpoint/2010/main" val="441515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CF12BBFE-30C9-4284-AE6B-A43597E7740F}" type="slidenum">
              <a:rPr lang="pt-BR"/>
              <a:pPr>
                <a:defRPr/>
              </a:pPr>
              <a:t>‹nº›</a:t>
            </a:fld>
            <a:endParaRPr lang="pt-BR"/>
          </a:p>
        </p:txBody>
      </p:sp>
    </p:spTree>
    <p:extLst>
      <p:ext uri="{BB962C8B-B14F-4D97-AF65-F5344CB8AC3E}">
        <p14:creationId xmlns:p14="http://schemas.microsoft.com/office/powerpoint/2010/main" val="32022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457200" y="274638"/>
            <a:ext cx="8229600" cy="5851525"/>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3" name="Rectangle 4"/>
          <p:cNvSpPr>
            <a:spLocks noGrp="1" noChangeArrowheads="1"/>
          </p:cNvSpPr>
          <p:nvPr>
            <p:ph type="dt" sz="half" idx="10"/>
          </p:nvPr>
        </p:nvSpPr>
        <p:spPr>
          <a:ln/>
        </p:spPr>
        <p:txBody>
          <a:bodyPr/>
          <a:lstStyle>
            <a:lvl1pPr>
              <a:defRPr/>
            </a:lvl1pPr>
          </a:lstStyle>
          <a:p>
            <a:pPr>
              <a:defRPr/>
            </a:pPr>
            <a:endParaRPr 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p>
        </p:txBody>
      </p:sp>
      <p:sp>
        <p:nvSpPr>
          <p:cNvPr id="5" name="Rectangle 6"/>
          <p:cNvSpPr>
            <a:spLocks noGrp="1" noChangeArrowheads="1"/>
          </p:cNvSpPr>
          <p:nvPr>
            <p:ph type="sldNum" sz="quarter" idx="12"/>
          </p:nvPr>
        </p:nvSpPr>
        <p:spPr>
          <a:ln/>
        </p:spPr>
        <p:txBody>
          <a:bodyPr/>
          <a:lstStyle>
            <a:lvl1pPr>
              <a:defRPr/>
            </a:lvl1pPr>
          </a:lstStyle>
          <a:p>
            <a:pPr>
              <a:defRPr/>
            </a:pPr>
            <a:fld id="{77DCAE1E-E357-4FD1-9FA6-DDE922B96BE1}" type="slidenum">
              <a:rPr lang="pt-BR"/>
              <a:pPr>
                <a:defRPr/>
              </a:pPr>
              <a:t>‹nº›</a:t>
            </a:fld>
            <a:endParaRPr lang="pt-BR"/>
          </a:p>
        </p:txBody>
      </p:sp>
    </p:spTree>
    <p:extLst>
      <p:ext uri="{BB962C8B-B14F-4D97-AF65-F5344CB8AC3E}">
        <p14:creationId xmlns:p14="http://schemas.microsoft.com/office/powerpoint/2010/main" val="1021300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41BBEBE0-339C-4E74-AE18-3B79BC210777}" type="slidenum">
              <a:rPr lang="pt-BR"/>
              <a:pPr>
                <a:defRPr/>
              </a:pPr>
              <a:t>‹nº›</a:t>
            </a:fld>
            <a:endParaRPr lang="pt-BR"/>
          </a:p>
        </p:txBody>
      </p:sp>
    </p:spTree>
    <p:extLst>
      <p:ext uri="{BB962C8B-B14F-4D97-AF65-F5344CB8AC3E}">
        <p14:creationId xmlns:p14="http://schemas.microsoft.com/office/powerpoint/2010/main" val="1721658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CCCA00FE-9510-4565-BDDE-17ED1D608940}" type="slidenum">
              <a:rPr lang="pt-BR"/>
              <a:pPr>
                <a:defRPr/>
              </a:pPr>
              <a:t>‹nº›</a:t>
            </a:fld>
            <a:endParaRPr lang="pt-BR"/>
          </a:p>
        </p:txBody>
      </p:sp>
    </p:spTree>
    <p:extLst>
      <p:ext uri="{BB962C8B-B14F-4D97-AF65-F5344CB8AC3E}">
        <p14:creationId xmlns:p14="http://schemas.microsoft.com/office/powerpoint/2010/main" val="1091107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8FE0F639-6ADB-4A3C-867E-913F18970C4E}" type="slidenum">
              <a:rPr lang="pt-BR"/>
              <a:pPr>
                <a:defRPr/>
              </a:pPr>
              <a:t>‹nº›</a:t>
            </a:fld>
            <a:endParaRPr lang="pt-BR"/>
          </a:p>
        </p:txBody>
      </p:sp>
    </p:spTree>
    <p:extLst>
      <p:ext uri="{BB962C8B-B14F-4D97-AF65-F5344CB8AC3E}">
        <p14:creationId xmlns:p14="http://schemas.microsoft.com/office/powerpoint/2010/main" val="1216638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4"/>
          <p:cNvSpPr>
            <a:spLocks noGrp="1" noChangeArrowheads="1"/>
          </p:cNvSpPr>
          <p:nvPr>
            <p:ph type="dt" sz="half" idx="10"/>
          </p:nvPr>
        </p:nvSpPr>
        <p:spPr>
          <a:ln/>
        </p:spPr>
        <p:txBody>
          <a:bodyPr/>
          <a:lstStyle>
            <a:lvl1pPr>
              <a:defRPr/>
            </a:lvl1pPr>
          </a:lstStyle>
          <a:p>
            <a:pPr>
              <a:defRPr/>
            </a:pPr>
            <a:endParaRPr lang="pt-BR"/>
          </a:p>
        </p:txBody>
      </p:sp>
      <p:sp>
        <p:nvSpPr>
          <p:cNvPr id="8" name="Rectangle 5"/>
          <p:cNvSpPr>
            <a:spLocks noGrp="1" noChangeArrowheads="1"/>
          </p:cNvSpPr>
          <p:nvPr>
            <p:ph type="ftr" sz="quarter" idx="11"/>
          </p:nvPr>
        </p:nvSpPr>
        <p:spPr>
          <a:ln/>
        </p:spPr>
        <p:txBody>
          <a:bodyPr/>
          <a:lstStyle>
            <a:lvl1pPr>
              <a:defRPr/>
            </a:lvl1pPr>
          </a:lstStyle>
          <a:p>
            <a:pPr>
              <a:defRPr/>
            </a:pPr>
            <a:endParaRPr lang="pt-BR"/>
          </a:p>
        </p:txBody>
      </p:sp>
      <p:sp>
        <p:nvSpPr>
          <p:cNvPr id="9" name="Rectangle 6"/>
          <p:cNvSpPr>
            <a:spLocks noGrp="1" noChangeArrowheads="1"/>
          </p:cNvSpPr>
          <p:nvPr>
            <p:ph type="sldNum" sz="quarter" idx="12"/>
          </p:nvPr>
        </p:nvSpPr>
        <p:spPr>
          <a:ln/>
        </p:spPr>
        <p:txBody>
          <a:bodyPr/>
          <a:lstStyle>
            <a:lvl1pPr>
              <a:defRPr/>
            </a:lvl1pPr>
          </a:lstStyle>
          <a:p>
            <a:pPr>
              <a:defRPr/>
            </a:pPr>
            <a:fld id="{8B1B945A-11FB-4D68-8CBF-B560FD6E6AD1}" type="slidenum">
              <a:rPr lang="pt-BR"/>
              <a:pPr>
                <a:defRPr/>
              </a:pPr>
              <a:t>‹nº›</a:t>
            </a:fld>
            <a:endParaRPr lang="pt-BR"/>
          </a:p>
        </p:txBody>
      </p:sp>
    </p:spTree>
    <p:extLst>
      <p:ext uri="{BB962C8B-B14F-4D97-AF65-F5344CB8AC3E}">
        <p14:creationId xmlns:p14="http://schemas.microsoft.com/office/powerpoint/2010/main" val="2921917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4"/>
          <p:cNvSpPr>
            <a:spLocks noGrp="1" noChangeArrowheads="1"/>
          </p:cNvSpPr>
          <p:nvPr>
            <p:ph type="dt" sz="half" idx="10"/>
          </p:nvPr>
        </p:nvSpPr>
        <p:spPr>
          <a:ln/>
        </p:spPr>
        <p:txBody>
          <a:bodyPr/>
          <a:lstStyle>
            <a:lvl1pPr>
              <a:defRPr/>
            </a:lvl1pPr>
          </a:lstStyle>
          <a:p>
            <a:pPr>
              <a:defRPr/>
            </a:pPr>
            <a:endParaRPr 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p>
        </p:txBody>
      </p:sp>
      <p:sp>
        <p:nvSpPr>
          <p:cNvPr id="5" name="Rectangle 6"/>
          <p:cNvSpPr>
            <a:spLocks noGrp="1" noChangeArrowheads="1"/>
          </p:cNvSpPr>
          <p:nvPr>
            <p:ph type="sldNum" sz="quarter" idx="12"/>
          </p:nvPr>
        </p:nvSpPr>
        <p:spPr>
          <a:ln/>
        </p:spPr>
        <p:txBody>
          <a:bodyPr/>
          <a:lstStyle>
            <a:lvl1pPr>
              <a:defRPr/>
            </a:lvl1pPr>
          </a:lstStyle>
          <a:p>
            <a:pPr>
              <a:defRPr/>
            </a:pPr>
            <a:fld id="{EF65CDBB-54EE-4FA2-A9D3-EA6DCAEC9AA3}" type="slidenum">
              <a:rPr lang="pt-BR"/>
              <a:pPr>
                <a:defRPr/>
              </a:pPr>
              <a:t>‹nº›</a:t>
            </a:fld>
            <a:endParaRPr lang="pt-BR"/>
          </a:p>
        </p:txBody>
      </p:sp>
    </p:spTree>
    <p:extLst>
      <p:ext uri="{BB962C8B-B14F-4D97-AF65-F5344CB8AC3E}">
        <p14:creationId xmlns:p14="http://schemas.microsoft.com/office/powerpoint/2010/main" val="3832613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p>
        </p:txBody>
      </p:sp>
      <p:sp>
        <p:nvSpPr>
          <p:cNvPr id="3" name="Rectangle 5"/>
          <p:cNvSpPr>
            <a:spLocks noGrp="1" noChangeArrowheads="1"/>
          </p:cNvSpPr>
          <p:nvPr>
            <p:ph type="ftr" sz="quarter" idx="11"/>
          </p:nvPr>
        </p:nvSpPr>
        <p:spPr>
          <a:ln/>
        </p:spPr>
        <p:txBody>
          <a:bodyPr/>
          <a:lstStyle>
            <a:lvl1pPr>
              <a:defRPr/>
            </a:lvl1pPr>
          </a:lstStyle>
          <a:p>
            <a:pPr>
              <a:defRPr/>
            </a:pPr>
            <a:endParaRPr lang="pt-BR"/>
          </a:p>
        </p:txBody>
      </p:sp>
      <p:sp>
        <p:nvSpPr>
          <p:cNvPr id="4" name="Rectangle 6"/>
          <p:cNvSpPr>
            <a:spLocks noGrp="1" noChangeArrowheads="1"/>
          </p:cNvSpPr>
          <p:nvPr>
            <p:ph type="sldNum" sz="quarter" idx="12"/>
          </p:nvPr>
        </p:nvSpPr>
        <p:spPr>
          <a:ln/>
        </p:spPr>
        <p:txBody>
          <a:bodyPr/>
          <a:lstStyle>
            <a:lvl1pPr>
              <a:defRPr/>
            </a:lvl1pPr>
          </a:lstStyle>
          <a:p>
            <a:pPr>
              <a:defRPr/>
            </a:pPr>
            <a:fld id="{DB72C719-B966-42FF-938E-8414F7B4AC05}" type="slidenum">
              <a:rPr lang="pt-BR"/>
              <a:pPr>
                <a:defRPr/>
              </a:pPr>
              <a:t>‹nº›</a:t>
            </a:fld>
            <a:endParaRPr lang="pt-BR"/>
          </a:p>
        </p:txBody>
      </p:sp>
    </p:spTree>
    <p:extLst>
      <p:ext uri="{BB962C8B-B14F-4D97-AF65-F5344CB8AC3E}">
        <p14:creationId xmlns:p14="http://schemas.microsoft.com/office/powerpoint/2010/main" val="2321045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30CF92A3-1998-4F25-B507-0F291D869D5A}" type="slidenum">
              <a:rPr lang="pt-BR"/>
              <a:pPr>
                <a:defRPr/>
              </a:pPr>
              <a:t>‹nº›</a:t>
            </a:fld>
            <a:endParaRPr lang="pt-BR"/>
          </a:p>
        </p:txBody>
      </p:sp>
    </p:spTree>
    <p:extLst>
      <p:ext uri="{BB962C8B-B14F-4D97-AF65-F5344CB8AC3E}">
        <p14:creationId xmlns:p14="http://schemas.microsoft.com/office/powerpoint/2010/main" val="1624706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85157F15-2385-4618-8088-0F9B9C3E86BD}" type="slidenum">
              <a:rPr lang="pt-BR"/>
              <a:pPr>
                <a:defRPr/>
              </a:pPr>
              <a:t>‹nº›</a:t>
            </a:fld>
            <a:endParaRPr lang="pt-BR"/>
          </a:p>
        </p:txBody>
      </p:sp>
    </p:spTree>
    <p:extLst>
      <p:ext uri="{BB962C8B-B14F-4D97-AF65-F5344CB8AC3E}">
        <p14:creationId xmlns:p14="http://schemas.microsoft.com/office/powerpoint/2010/main" val="1015723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smtClean="0"/>
              <a:t>Clique para editar o estilo do título mestre</a:t>
            </a:r>
          </a:p>
        </p:txBody>
      </p:sp>
      <p:sp>
        <p:nvSpPr>
          <p:cNvPr id="20483"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pt-B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pt-B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B36E0A97-E2AC-486B-9D84-D7635D19ACDE}"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23.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24.emf"/></Relationships>
</file>

<file path=ppt/slides/_rels/slide12.xml.rels><?xml version="1.0" encoding="UTF-8" standalone="yes"?>
<Relationships xmlns="http://schemas.openxmlformats.org/package/2006/relationships"><Relationship Id="rId8" Type="http://schemas.openxmlformats.org/officeDocument/2006/relationships/image" Target="../media/image27.emf"/><Relationship Id="rId3" Type="http://schemas.openxmlformats.org/officeDocument/2006/relationships/oleObject" Target="../embeddings/oleObject22.bin"/><Relationship Id="rId7" Type="http://schemas.openxmlformats.org/officeDocument/2006/relationships/oleObject" Target="../embeddings/oleObject24.bin"/><Relationship Id="rId12"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26.emf"/><Relationship Id="rId11" Type="http://schemas.openxmlformats.org/officeDocument/2006/relationships/oleObject" Target="../embeddings/oleObject26.bin"/><Relationship Id="rId5" Type="http://schemas.openxmlformats.org/officeDocument/2006/relationships/oleObject" Target="../embeddings/oleObject23.bin"/><Relationship Id="rId10" Type="http://schemas.openxmlformats.org/officeDocument/2006/relationships/image" Target="../media/image28.emf"/><Relationship Id="rId4" Type="http://schemas.openxmlformats.org/officeDocument/2006/relationships/image" Target="../media/image25.emf"/><Relationship Id="rId9" Type="http://schemas.openxmlformats.org/officeDocument/2006/relationships/oleObject" Target="../embeddings/oleObject25.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0.bin"/><Relationship Id="rId13" Type="http://schemas.openxmlformats.org/officeDocument/2006/relationships/oleObject" Target="../embeddings/oleObject35.bin"/><Relationship Id="rId3" Type="http://schemas.openxmlformats.org/officeDocument/2006/relationships/oleObject" Target="../embeddings/oleObject27.bin"/><Relationship Id="rId7" Type="http://schemas.openxmlformats.org/officeDocument/2006/relationships/oleObject" Target="../embeddings/oleObject29.bin"/><Relationship Id="rId12"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31.png"/><Relationship Id="rId11" Type="http://schemas.openxmlformats.org/officeDocument/2006/relationships/oleObject" Target="../embeddings/oleObject33.bin"/><Relationship Id="rId5" Type="http://schemas.openxmlformats.org/officeDocument/2006/relationships/oleObject" Target="../embeddings/oleObject28.bin"/><Relationship Id="rId10" Type="http://schemas.openxmlformats.org/officeDocument/2006/relationships/oleObject" Target="../embeddings/oleObject32.bin"/><Relationship Id="rId4" Type="http://schemas.openxmlformats.org/officeDocument/2006/relationships/image" Target="../media/image30.png"/><Relationship Id="rId9" Type="http://schemas.openxmlformats.org/officeDocument/2006/relationships/oleObject" Target="../embeddings/oleObject31.bin"/><Relationship Id="rId14" Type="http://schemas.openxmlformats.org/officeDocument/2006/relationships/oleObject" Target="../embeddings/oleObject36.bin"/></Relationships>
</file>

<file path=ppt/slides/_rels/slide15.xml.rels><?xml version="1.0" encoding="UTF-8" standalone="yes"?>
<Relationships xmlns="http://schemas.openxmlformats.org/package/2006/relationships"><Relationship Id="rId8" Type="http://schemas.openxmlformats.org/officeDocument/2006/relationships/image" Target="../media/image34.emf"/><Relationship Id="rId3" Type="http://schemas.openxmlformats.org/officeDocument/2006/relationships/oleObject" Target="../embeddings/oleObject37.bin"/><Relationship Id="rId7" Type="http://schemas.openxmlformats.org/officeDocument/2006/relationships/oleObject" Target="../embeddings/oleObject39.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33.emf"/><Relationship Id="rId5" Type="http://schemas.openxmlformats.org/officeDocument/2006/relationships/oleObject" Target="../embeddings/oleObject38.bin"/><Relationship Id="rId4" Type="http://schemas.openxmlformats.org/officeDocument/2006/relationships/image" Target="../media/image32.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36.emf"/><Relationship Id="rId5" Type="http://schemas.openxmlformats.org/officeDocument/2006/relationships/oleObject" Target="../embeddings/oleObject41.bin"/><Relationship Id="rId4" Type="http://schemas.openxmlformats.org/officeDocument/2006/relationships/image" Target="../media/image35.emf"/></Relationships>
</file>

<file path=ppt/slides/_rels/slide17.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42.bin"/><Relationship Id="rId7" Type="http://schemas.openxmlformats.org/officeDocument/2006/relationships/oleObject" Target="../embeddings/oleObject44.bin"/><Relationship Id="rId12"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38.wmf"/><Relationship Id="rId11" Type="http://schemas.openxmlformats.org/officeDocument/2006/relationships/oleObject" Target="../embeddings/oleObject46.bin"/><Relationship Id="rId5" Type="http://schemas.openxmlformats.org/officeDocument/2006/relationships/oleObject" Target="../embeddings/oleObject43.bin"/><Relationship Id="rId10" Type="http://schemas.openxmlformats.org/officeDocument/2006/relationships/image" Target="../media/image40.wmf"/><Relationship Id="rId4" Type="http://schemas.openxmlformats.org/officeDocument/2006/relationships/image" Target="../media/image37.wmf"/><Relationship Id="rId9" Type="http://schemas.openxmlformats.org/officeDocument/2006/relationships/oleObject" Target="../embeddings/oleObject45.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43.wmf"/><Relationship Id="rId5" Type="http://schemas.openxmlformats.org/officeDocument/2006/relationships/oleObject" Target="../embeddings/oleObject48.bin"/><Relationship Id="rId4" Type="http://schemas.openxmlformats.org/officeDocument/2006/relationships/image" Target="../media/image42.emf"/></Relationships>
</file>

<file path=ppt/slides/_rels/slide19.xml.rels><?xml version="1.0" encoding="UTF-8" standalone="yes"?>
<Relationships xmlns="http://schemas.openxmlformats.org/package/2006/relationships"><Relationship Id="rId8" Type="http://schemas.openxmlformats.org/officeDocument/2006/relationships/image" Target="../media/image46.emf"/><Relationship Id="rId3" Type="http://schemas.openxmlformats.org/officeDocument/2006/relationships/oleObject" Target="../embeddings/oleObject49.bin"/><Relationship Id="rId7" Type="http://schemas.openxmlformats.org/officeDocument/2006/relationships/oleObject" Target="../embeddings/oleObject51.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45.emf"/><Relationship Id="rId5" Type="http://schemas.openxmlformats.org/officeDocument/2006/relationships/oleObject" Target="../embeddings/oleObject50.bin"/><Relationship Id="rId4" Type="http://schemas.openxmlformats.org/officeDocument/2006/relationships/image" Target="../media/image44.emf"/></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oleObject" Target="../embeddings/oleObject52.bin"/><Relationship Id="rId7" Type="http://schemas.openxmlformats.org/officeDocument/2006/relationships/oleObject" Target="../embeddings/oleObject54.bin"/><Relationship Id="rId12" Type="http://schemas.openxmlformats.org/officeDocument/2006/relationships/image" Target="../media/image51.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48.wmf"/><Relationship Id="rId11" Type="http://schemas.openxmlformats.org/officeDocument/2006/relationships/oleObject" Target="../embeddings/oleObject56.bin"/><Relationship Id="rId5" Type="http://schemas.openxmlformats.org/officeDocument/2006/relationships/oleObject" Target="../embeddings/oleObject53.bin"/><Relationship Id="rId10" Type="http://schemas.openxmlformats.org/officeDocument/2006/relationships/image" Target="../media/image50.wmf"/><Relationship Id="rId4" Type="http://schemas.openxmlformats.org/officeDocument/2006/relationships/image" Target="../media/image47.wmf"/><Relationship Id="rId9" Type="http://schemas.openxmlformats.org/officeDocument/2006/relationships/oleObject" Target="../embeddings/oleObject55.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53.emf"/><Relationship Id="rId5" Type="http://schemas.openxmlformats.org/officeDocument/2006/relationships/oleObject" Target="../embeddings/oleObject58.bin"/><Relationship Id="rId4" Type="http://schemas.openxmlformats.org/officeDocument/2006/relationships/image" Target="../media/image52.emf"/></Relationships>
</file>

<file path=ppt/slides/_rels/slide23.xml.rels><?xml version="1.0" encoding="UTF-8" standalone="yes"?>
<Relationships xmlns="http://schemas.openxmlformats.org/package/2006/relationships"><Relationship Id="rId8" Type="http://schemas.openxmlformats.org/officeDocument/2006/relationships/image" Target="../media/image56.emf"/><Relationship Id="rId13" Type="http://schemas.openxmlformats.org/officeDocument/2006/relationships/oleObject" Target="../embeddings/oleObject64.bin"/><Relationship Id="rId18" Type="http://schemas.openxmlformats.org/officeDocument/2006/relationships/image" Target="../media/image61.emf"/><Relationship Id="rId3" Type="http://schemas.openxmlformats.org/officeDocument/2006/relationships/oleObject" Target="../embeddings/oleObject59.bin"/><Relationship Id="rId7" Type="http://schemas.openxmlformats.org/officeDocument/2006/relationships/oleObject" Target="../embeddings/oleObject61.bin"/><Relationship Id="rId12" Type="http://schemas.openxmlformats.org/officeDocument/2006/relationships/image" Target="../media/image58.emf"/><Relationship Id="rId17" Type="http://schemas.openxmlformats.org/officeDocument/2006/relationships/oleObject" Target="../embeddings/oleObject66.bin"/><Relationship Id="rId2" Type="http://schemas.openxmlformats.org/officeDocument/2006/relationships/slideLayout" Target="../slideLayouts/slideLayout7.xml"/><Relationship Id="rId16" Type="http://schemas.openxmlformats.org/officeDocument/2006/relationships/image" Target="../media/image60.emf"/><Relationship Id="rId1" Type="http://schemas.openxmlformats.org/officeDocument/2006/relationships/vmlDrawing" Target="../drawings/vmlDrawing18.vml"/><Relationship Id="rId6" Type="http://schemas.openxmlformats.org/officeDocument/2006/relationships/image" Target="../media/image55.emf"/><Relationship Id="rId11" Type="http://schemas.openxmlformats.org/officeDocument/2006/relationships/oleObject" Target="../embeddings/oleObject63.bin"/><Relationship Id="rId5" Type="http://schemas.openxmlformats.org/officeDocument/2006/relationships/oleObject" Target="../embeddings/oleObject60.bin"/><Relationship Id="rId15" Type="http://schemas.openxmlformats.org/officeDocument/2006/relationships/oleObject" Target="../embeddings/oleObject65.bin"/><Relationship Id="rId10" Type="http://schemas.openxmlformats.org/officeDocument/2006/relationships/image" Target="../media/image57.emf"/><Relationship Id="rId4" Type="http://schemas.openxmlformats.org/officeDocument/2006/relationships/image" Target="../media/image54.emf"/><Relationship Id="rId9" Type="http://schemas.openxmlformats.org/officeDocument/2006/relationships/oleObject" Target="../embeddings/oleObject62.bin"/><Relationship Id="rId14" Type="http://schemas.openxmlformats.org/officeDocument/2006/relationships/image" Target="../media/image59.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image" Target="../media/image64.wmf"/><Relationship Id="rId3" Type="http://schemas.openxmlformats.org/officeDocument/2006/relationships/oleObject" Target="../embeddings/oleObject67.bin"/><Relationship Id="rId7" Type="http://schemas.openxmlformats.org/officeDocument/2006/relationships/oleObject" Target="../embeddings/oleObject69.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63.wmf"/><Relationship Id="rId5" Type="http://schemas.openxmlformats.org/officeDocument/2006/relationships/oleObject" Target="../embeddings/oleObject68.bin"/><Relationship Id="rId4" Type="http://schemas.openxmlformats.org/officeDocument/2006/relationships/image" Target="../media/image62.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70.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66.emf"/><Relationship Id="rId5" Type="http://schemas.openxmlformats.org/officeDocument/2006/relationships/oleObject" Target="../embeddings/oleObject71.bin"/><Relationship Id="rId4" Type="http://schemas.openxmlformats.org/officeDocument/2006/relationships/image" Target="../media/image65.emf"/></Relationships>
</file>

<file path=ppt/slides/_rels/slide27.xml.rels><?xml version="1.0" encoding="UTF-8" standalone="yes"?>
<Relationships xmlns="http://schemas.openxmlformats.org/package/2006/relationships"><Relationship Id="rId8" Type="http://schemas.openxmlformats.org/officeDocument/2006/relationships/image" Target="../media/image69.emf"/><Relationship Id="rId13" Type="http://schemas.openxmlformats.org/officeDocument/2006/relationships/oleObject" Target="../embeddings/oleObject77.bin"/><Relationship Id="rId3" Type="http://schemas.openxmlformats.org/officeDocument/2006/relationships/oleObject" Target="../embeddings/oleObject72.bin"/><Relationship Id="rId7" Type="http://schemas.openxmlformats.org/officeDocument/2006/relationships/oleObject" Target="../embeddings/oleObject74.bin"/><Relationship Id="rId12" Type="http://schemas.openxmlformats.org/officeDocument/2006/relationships/image" Target="../media/image71.e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image" Target="../media/image68.emf"/><Relationship Id="rId11" Type="http://schemas.openxmlformats.org/officeDocument/2006/relationships/oleObject" Target="../embeddings/oleObject76.bin"/><Relationship Id="rId5" Type="http://schemas.openxmlformats.org/officeDocument/2006/relationships/oleObject" Target="../embeddings/oleObject73.bin"/><Relationship Id="rId10" Type="http://schemas.openxmlformats.org/officeDocument/2006/relationships/image" Target="../media/image70.emf"/><Relationship Id="rId4" Type="http://schemas.openxmlformats.org/officeDocument/2006/relationships/image" Target="../media/image67.emf"/><Relationship Id="rId9" Type="http://schemas.openxmlformats.org/officeDocument/2006/relationships/oleObject" Target="../embeddings/oleObject75.bin"/><Relationship Id="rId14" Type="http://schemas.openxmlformats.org/officeDocument/2006/relationships/image" Target="../media/image72.emf"/></Relationships>
</file>

<file path=ppt/slides/_rels/slide28.xml.rels><?xml version="1.0" encoding="UTF-8" standalone="yes"?>
<Relationships xmlns="http://schemas.openxmlformats.org/package/2006/relationships"><Relationship Id="rId8" Type="http://schemas.openxmlformats.org/officeDocument/2006/relationships/image" Target="../media/image75.emf"/><Relationship Id="rId3" Type="http://schemas.openxmlformats.org/officeDocument/2006/relationships/oleObject" Target="../embeddings/oleObject78.bin"/><Relationship Id="rId7" Type="http://schemas.openxmlformats.org/officeDocument/2006/relationships/oleObject" Target="../embeddings/oleObject80.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image" Target="../media/image74.emf"/><Relationship Id="rId5" Type="http://schemas.openxmlformats.org/officeDocument/2006/relationships/oleObject" Target="../embeddings/oleObject79.bin"/><Relationship Id="rId10" Type="http://schemas.openxmlformats.org/officeDocument/2006/relationships/image" Target="../media/image76.emf"/><Relationship Id="rId4" Type="http://schemas.openxmlformats.org/officeDocument/2006/relationships/image" Target="../media/image73.emf"/><Relationship Id="rId9" Type="http://schemas.openxmlformats.org/officeDocument/2006/relationships/oleObject" Target="../embeddings/oleObject81.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oleObject" Target="../embeddings/oleObject3.bin"/><Relationship Id="rId10" Type="http://schemas.openxmlformats.org/officeDocument/2006/relationships/image" Target="../media/image8.emf"/><Relationship Id="rId4" Type="http://schemas.openxmlformats.org/officeDocument/2006/relationships/image" Target="../media/image5.emf"/><Relationship Id="rId9"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8" Type="http://schemas.openxmlformats.org/officeDocument/2006/relationships/image" Target="../media/image11.emf"/><Relationship Id="rId13" Type="http://schemas.openxmlformats.org/officeDocument/2006/relationships/oleObject" Target="../embeddings/oleObject11.bin"/><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image" Target="../media/image13.e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0.emf"/><Relationship Id="rId11" Type="http://schemas.openxmlformats.org/officeDocument/2006/relationships/oleObject" Target="../embeddings/oleObject10.bin"/><Relationship Id="rId5" Type="http://schemas.openxmlformats.org/officeDocument/2006/relationships/oleObject" Target="../embeddings/oleObject7.bin"/><Relationship Id="rId10" Type="http://schemas.openxmlformats.org/officeDocument/2006/relationships/image" Target="../media/image12.emf"/><Relationship Id="rId4" Type="http://schemas.openxmlformats.org/officeDocument/2006/relationships/image" Target="../media/image9.emf"/><Relationship Id="rId9" Type="http://schemas.openxmlformats.org/officeDocument/2006/relationships/oleObject" Target="../embeddings/oleObject9.bin"/><Relationship Id="rId14" Type="http://schemas.openxmlformats.org/officeDocument/2006/relationships/image" Target="../media/image14.emf"/></Relationships>
</file>

<file path=ppt/slides/_rels/slide7.xml.rels><?xml version="1.0" encoding="UTF-8" standalone="yes"?>
<Relationships xmlns="http://schemas.openxmlformats.org/package/2006/relationships"><Relationship Id="rId8" Type="http://schemas.openxmlformats.org/officeDocument/2006/relationships/image" Target="../media/image17.e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6.emf"/><Relationship Id="rId5" Type="http://schemas.openxmlformats.org/officeDocument/2006/relationships/oleObject" Target="../embeddings/oleObject13.bin"/><Relationship Id="rId10" Type="http://schemas.openxmlformats.org/officeDocument/2006/relationships/image" Target="../media/image18.emf"/><Relationship Id="rId4" Type="http://schemas.openxmlformats.org/officeDocument/2006/relationships/image" Target="../media/image15.emf"/><Relationship Id="rId9" Type="http://schemas.openxmlformats.org/officeDocument/2006/relationships/oleObject" Target="../embeddings/oleObject15.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9.emf"/></Relationships>
</file>

<file path=ppt/slides/_rels/slide9.x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21.emf"/><Relationship Id="rId5" Type="http://schemas.openxmlformats.org/officeDocument/2006/relationships/oleObject" Target="../embeddings/oleObject18.bin"/><Relationship Id="rId4" Type="http://schemas.openxmlformats.org/officeDocument/2006/relationships/image" Target="../media/image2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1506" name="Rectangle 2"/>
              <p:cNvSpPr>
                <a:spLocks noGrp="1" noChangeArrowheads="1"/>
              </p:cNvSpPr>
              <p:nvPr>
                <p:ph type="title"/>
              </p:nvPr>
            </p:nvSpPr>
            <p:spPr>
              <a:xfrm>
                <a:off x="1763713" y="274638"/>
                <a:ext cx="5832475" cy="922337"/>
              </a:xfrm>
            </p:spPr>
            <p:txBody>
              <a:bodyPr/>
              <a:lstStyle/>
              <a:p>
                <a:pPr eaLnBrk="1" hangingPunct="1"/>
                <a:r>
                  <a:rPr lang="pt-BR" altLang="pt-BR" sz="3200" dirty="0" smtClean="0">
                    <a:solidFill>
                      <a:srgbClr val="FF0000"/>
                    </a:solidFill>
                  </a:rPr>
                  <a:t>MODELOS DE </a:t>
                </a:r>
                <a14:m>
                  <m:oMath xmlns:m="http://schemas.openxmlformats.org/officeDocument/2006/math">
                    <m:r>
                      <a:rPr lang="pt-BR" altLang="pt-BR" sz="3200" b="0" i="1" smtClean="0">
                        <a:solidFill>
                          <a:srgbClr val="FF0000"/>
                        </a:solidFill>
                        <a:latin typeface="Cambria Math"/>
                      </a:rPr>
                      <m:t>𝛾</m:t>
                    </m:r>
                  </m:oMath>
                </a14:m>
                <a:r>
                  <a:rPr lang="pt-BR" altLang="pt-BR" sz="3200" dirty="0" smtClean="0">
                    <a:solidFill>
                      <a:srgbClr val="FF0000"/>
                    </a:solidFill>
                  </a:rPr>
                  <a:t> e G</a:t>
                </a:r>
                <a:r>
                  <a:rPr lang="pt-BR" altLang="pt-BR" sz="3200" baseline="30000" dirty="0" smtClean="0">
                    <a:solidFill>
                      <a:srgbClr val="FF0000"/>
                    </a:solidFill>
                  </a:rPr>
                  <a:t>E</a:t>
                </a:r>
                <a:endParaRPr lang="pt-BR" altLang="pt-BR" sz="3200" dirty="0" smtClean="0">
                  <a:solidFill>
                    <a:srgbClr val="FF0000"/>
                  </a:solidFill>
                </a:endParaRPr>
              </a:p>
            </p:txBody>
          </p:sp>
        </mc:Choice>
        <mc:Fallback>
          <p:sp>
            <p:nvSpPr>
              <p:cNvPr id="21506" name="Rectangle 2"/>
              <p:cNvSpPr>
                <a:spLocks noGrp="1" noRot="1" noChangeAspect="1" noMove="1" noResize="1" noEditPoints="1" noAdjustHandles="1" noChangeArrowheads="1" noChangeShapeType="1" noTextEdit="1"/>
              </p:cNvSpPr>
              <p:nvPr>
                <p:ph type="title"/>
              </p:nvPr>
            </p:nvSpPr>
            <p:spPr>
              <a:xfrm>
                <a:off x="1763713" y="274638"/>
                <a:ext cx="5832475" cy="922337"/>
              </a:xfrm>
              <a:blipFill rotWithShape="1">
                <a:blip r:embed="rId2"/>
                <a:stretch>
                  <a:fillRect b="-3311"/>
                </a:stretch>
              </a:blipFill>
            </p:spPr>
            <p:txBody>
              <a:bodyPr/>
              <a:lstStyle/>
              <a:p>
                <a:r>
                  <a:rPr lang="pt-BR">
                    <a:noFill/>
                  </a:rPr>
                  <a:t> </a:t>
                </a:r>
              </a:p>
            </p:txBody>
          </p:sp>
        </mc:Fallback>
      </mc:AlternateContent>
      <mc:AlternateContent xmlns:mc="http://schemas.openxmlformats.org/markup-compatibility/2006">
        <mc:Choice xmlns:a14="http://schemas.microsoft.com/office/drawing/2010/main" Requires="a14">
          <p:sp>
            <p:nvSpPr>
              <p:cNvPr id="21507" name="Rectangle 3"/>
              <p:cNvSpPr>
                <a:spLocks noChangeArrowheads="1"/>
              </p:cNvSpPr>
              <p:nvPr/>
            </p:nvSpPr>
            <p:spPr bwMode="auto">
              <a:xfrm>
                <a:off x="395288" y="1963738"/>
                <a:ext cx="8353425" cy="20415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marL="1076325" indent="-1076325"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20000"/>
                  </a:spcBef>
                </a:pPr>
                <a:r>
                  <a:rPr lang="pt-BR" altLang="pt-BR" sz="2800" dirty="0" smtClean="0">
                    <a:solidFill>
                      <a:srgbClr val="008E18"/>
                    </a:solidFill>
                  </a:rPr>
                  <a:t>Foco: Apresentação de modelos para o cálculo de </a:t>
                </a:r>
                <a14:m>
                  <m:oMath xmlns:m="http://schemas.openxmlformats.org/officeDocument/2006/math">
                    <m:r>
                      <a:rPr lang="pt-BR" altLang="pt-BR" sz="2800" b="0" i="1" smtClean="0">
                        <a:solidFill>
                          <a:srgbClr val="008E18"/>
                        </a:solidFill>
                        <a:latin typeface="Cambria Math"/>
                      </a:rPr>
                      <m:t>𝛾</m:t>
                    </m:r>
                  </m:oMath>
                </a14:m>
                <a:r>
                  <a:rPr lang="pt-BR" altLang="pt-BR" sz="2800" dirty="0" smtClean="0">
                    <a:solidFill>
                      <a:srgbClr val="008E18"/>
                    </a:solidFill>
                  </a:rPr>
                  <a:t> e Energia </a:t>
                </a:r>
                <a:r>
                  <a:rPr lang="pt-BR" altLang="pt-BR" sz="2800" dirty="0">
                    <a:solidFill>
                      <a:srgbClr val="008E18"/>
                    </a:solidFill>
                  </a:rPr>
                  <a:t>de </a:t>
                </a:r>
                <a:r>
                  <a:rPr lang="pt-BR" altLang="pt-BR" sz="2800" dirty="0" err="1">
                    <a:solidFill>
                      <a:srgbClr val="008E18"/>
                    </a:solidFill>
                  </a:rPr>
                  <a:t>Gibbs</a:t>
                </a:r>
                <a:r>
                  <a:rPr lang="pt-BR" altLang="pt-BR" sz="2800" dirty="0">
                    <a:solidFill>
                      <a:srgbClr val="008E18"/>
                    </a:solidFill>
                  </a:rPr>
                  <a:t> em excesso, G</a:t>
                </a:r>
                <a:r>
                  <a:rPr lang="pt-BR" altLang="pt-BR" sz="2800" baseline="30000" dirty="0">
                    <a:solidFill>
                      <a:srgbClr val="008E18"/>
                    </a:solidFill>
                  </a:rPr>
                  <a:t>E</a:t>
                </a:r>
                <a:r>
                  <a:rPr lang="pt-BR" altLang="pt-BR" sz="2800" dirty="0">
                    <a:solidFill>
                      <a:srgbClr val="008E18"/>
                    </a:solidFill>
                  </a:rPr>
                  <a:t>.</a:t>
                </a:r>
              </a:p>
              <a:p>
                <a:pPr algn="just" eaLnBrk="1" hangingPunct="1">
                  <a:spcBef>
                    <a:spcPct val="20000"/>
                  </a:spcBef>
                </a:pPr>
                <a:r>
                  <a:rPr lang="pt-BR" altLang="pt-BR" sz="2800" dirty="0">
                    <a:solidFill>
                      <a:srgbClr val="008E18"/>
                    </a:solidFill>
                  </a:rPr>
                  <a:t>	Apresentação do conceito de contribuição de grupos.</a:t>
                </a:r>
                <a:endParaRPr lang="pt-BR" altLang="pt-BR" sz="2800" dirty="0">
                  <a:solidFill>
                    <a:srgbClr val="0000FF"/>
                  </a:solidFill>
                </a:endParaRPr>
              </a:p>
            </p:txBody>
          </p:sp>
        </mc:Choice>
        <mc:Fallback>
          <p:sp>
            <p:nvSpPr>
              <p:cNvPr id="21507" name="Rectangle 3"/>
              <p:cNvSpPr>
                <a:spLocks noRot="1" noChangeAspect="1" noMove="1" noResize="1" noEditPoints="1" noAdjustHandles="1" noChangeArrowheads="1" noChangeShapeType="1" noTextEdit="1"/>
              </p:cNvSpPr>
              <p:nvPr/>
            </p:nvSpPr>
            <p:spPr bwMode="auto">
              <a:xfrm>
                <a:off x="395288" y="1963738"/>
                <a:ext cx="8353425" cy="2041525"/>
              </a:xfrm>
              <a:prstGeom prst="rect">
                <a:avLst/>
              </a:prstGeom>
              <a:blipFill rotWithShape="1">
                <a:blip r:embed="rId3"/>
                <a:stretch>
                  <a:fillRect l="-1533" t="-2985" r="-1460" b="-597"/>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pt-BR">
                    <a:noFill/>
                  </a:rPr>
                  <a:t> </a:t>
                </a:r>
              </a:p>
            </p:txBody>
          </p:sp>
        </mc:Fallback>
      </mc:AlternateContent>
      <p:sp>
        <p:nvSpPr>
          <p:cNvPr id="21508" name="Rectangle 4"/>
          <p:cNvSpPr>
            <a:spLocks noChangeArrowheads="1"/>
          </p:cNvSpPr>
          <p:nvPr/>
        </p:nvSpPr>
        <p:spPr bwMode="auto">
          <a:xfrm>
            <a:off x="395288" y="4652963"/>
            <a:ext cx="8353425"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20000"/>
              </a:spcBef>
            </a:pPr>
            <a:r>
              <a:rPr lang="pt-BR" altLang="pt-BR" sz="2800">
                <a:solidFill>
                  <a:srgbClr val="0000FF"/>
                </a:solidFill>
              </a:rPr>
              <a:t>Esses modelos permitem o cálculo de coeficientes de atividade, </a:t>
            </a:r>
            <a:r>
              <a:rPr lang="pt-BR" altLang="pt-BR" sz="2800">
                <a:solidFill>
                  <a:srgbClr val="0000FF"/>
                </a:solidFill>
                <a:latin typeface="Symbol" pitchFamily="18" charset="2"/>
              </a:rPr>
              <a:t>g</a:t>
            </a:r>
            <a:r>
              <a:rPr lang="pt-BR" altLang="pt-BR" sz="2800">
                <a:solidFill>
                  <a:srgbClr val="0000FF"/>
                </a:solidFill>
              </a:rPr>
              <a:t>, utilizados no cálculo de equilíbrio de fases.</a:t>
            </a:r>
          </a:p>
        </p:txBody>
      </p:sp>
      <p:sp>
        <p:nvSpPr>
          <p:cNvPr id="21509" name="Rectangle 5"/>
          <p:cNvSpPr>
            <a:spLocks noChangeArrowheads="1"/>
          </p:cNvSpPr>
          <p:nvPr/>
        </p:nvSpPr>
        <p:spPr bwMode="auto">
          <a:xfrm>
            <a:off x="12700" y="12700"/>
            <a:ext cx="9109075" cy="6823075"/>
          </a:xfrm>
          <a:prstGeom prst="rect">
            <a:avLst/>
          </a:prstGeom>
          <a:noFill/>
          <a:ln w="5715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pt-BR" altLang="pt-B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
          <p:cNvSpPr>
            <a:spLocks noChangeArrowheads="1"/>
          </p:cNvSpPr>
          <p:nvPr/>
        </p:nvSpPr>
        <p:spPr bwMode="auto">
          <a:xfrm>
            <a:off x="146050" y="3714750"/>
            <a:ext cx="8602663" cy="252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0000"/>
              </a:lnSpc>
              <a:spcBef>
                <a:spcPct val="20000"/>
              </a:spcBef>
            </a:pPr>
            <a:r>
              <a:rPr lang="pt-BR" altLang="pt-BR" sz="2800">
                <a:solidFill>
                  <a:srgbClr val="008E18"/>
                </a:solidFill>
              </a:rPr>
              <a:t>Quando as constantes A e B são obtidas a partir da correlação de dados experimentais, o ajuste do modelo de van Laar fica, em geral, muito melhor do que a utilização desses termos com os parâmetros obtidos a partir das constantes do modelo de van der Waals, usualmente relacionadas com as propriedades críticas dos compostos puros.</a:t>
            </a:r>
          </a:p>
        </p:txBody>
      </p:sp>
      <p:graphicFrame>
        <p:nvGraphicFramePr>
          <p:cNvPr id="7170" name="Object 8"/>
          <p:cNvGraphicFramePr>
            <a:graphicFrameLocks noChangeAspect="1"/>
          </p:cNvGraphicFramePr>
          <p:nvPr/>
        </p:nvGraphicFramePr>
        <p:xfrm>
          <a:off x="2916238" y="1849438"/>
          <a:ext cx="3314700" cy="1219200"/>
        </p:xfrm>
        <a:graphic>
          <a:graphicData uri="http://schemas.openxmlformats.org/presentationml/2006/ole">
            <mc:AlternateContent xmlns:mc="http://schemas.openxmlformats.org/markup-compatibility/2006">
              <mc:Choice xmlns:v="urn:schemas-microsoft-com:vml" Requires="v">
                <p:oleObj spid="_x0000_s7174" name="Equation" r:id="rId3" imgW="3314520" imgH="1218960" progId="Equation.3">
                  <p:embed/>
                </p:oleObj>
              </mc:Choice>
              <mc:Fallback>
                <p:oleObj name="Equation" r:id="rId3" imgW="3314520" imgH="1218960"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6238" y="1849438"/>
                        <a:ext cx="33147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2" name="Rectangle 9"/>
          <p:cNvSpPr>
            <a:spLocks noChangeArrowheads="1"/>
          </p:cNvSpPr>
          <p:nvPr/>
        </p:nvSpPr>
        <p:spPr bwMode="auto">
          <a:xfrm>
            <a:off x="273050" y="188913"/>
            <a:ext cx="860266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0000FF"/>
                </a:solidFill>
              </a:rPr>
              <a:t>As constantes do modelo podem ser relacionadas com as constantes do modelo de van der Waals, como apresentado a seguir.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ChangeArrowheads="1"/>
          </p:cNvSpPr>
          <p:nvPr/>
        </p:nvSpPr>
        <p:spPr bwMode="auto">
          <a:xfrm>
            <a:off x="134938" y="260350"/>
            <a:ext cx="8829675"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FF0000"/>
                </a:solidFill>
              </a:rPr>
              <a:t>Teoria de Solução Regular de Scatchard-Hidelbrand (1929):</a:t>
            </a:r>
          </a:p>
        </p:txBody>
      </p:sp>
      <p:sp>
        <p:nvSpPr>
          <p:cNvPr id="8196" name="Rectangle 4"/>
          <p:cNvSpPr>
            <a:spLocks noChangeArrowheads="1"/>
          </p:cNvSpPr>
          <p:nvPr/>
        </p:nvSpPr>
        <p:spPr bwMode="auto">
          <a:xfrm>
            <a:off x="146050" y="1268413"/>
            <a:ext cx="8602663" cy="209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0000"/>
              </a:lnSpc>
              <a:spcBef>
                <a:spcPct val="20000"/>
              </a:spcBef>
            </a:pPr>
            <a:r>
              <a:rPr lang="pt-BR" altLang="pt-BR" sz="2800">
                <a:solidFill>
                  <a:srgbClr val="0000FF"/>
                </a:solidFill>
              </a:rPr>
              <a:t>Após o sucesso alcançado, na época de sua criação, pelo modelo de van Laar, Scatchard e Hidelbrand desenvolveram um modelo de </a:t>
            </a:r>
            <a:r>
              <a:rPr lang="pt-BR" altLang="pt-BR" sz="2800" i="1">
                <a:solidFill>
                  <a:srgbClr val="0000FF"/>
                </a:solidFill>
              </a:rPr>
              <a:t>solução regular</a:t>
            </a:r>
            <a:r>
              <a:rPr lang="pt-BR" altLang="pt-BR" sz="2800">
                <a:solidFill>
                  <a:srgbClr val="0000FF"/>
                </a:solidFill>
              </a:rPr>
              <a:t> onde a entropia e o volume em excesso eram definidos como nulos. Eles definiram um parâmetro de solubilidade para substâncias puras:</a:t>
            </a:r>
          </a:p>
        </p:txBody>
      </p:sp>
      <p:graphicFrame>
        <p:nvGraphicFramePr>
          <p:cNvPr id="8194" name="Object 11"/>
          <p:cNvGraphicFramePr>
            <a:graphicFrameLocks noChangeAspect="1"/>
          </p:cNvGraphicFramePr>
          <p:nvPr/>
        </p:nvGraphicFramePr>
        <p:xfrm>
          <a:off x="684213" y="3562350"/>
          <a:ext cx="2286000" cy="1079500"/>
        </p:xfrm>
        <a:graphic>
          <a:graphicData uri="http://schemas.openxmlformats.org/presentationml/2006/ole">
            <mc:AlternateContent xmlns:mc="http://schemas.openxmlformats.org/markup-compatibility/2006">
              <mc:Choice xmlns:v="urn:schemas-microsoft-com:vml" Requires="v">
                <p:oleObj spid="_x0000_s8200" name="Equation" r:id="rId3" imgW="2286000" imgH="1079280" progId="Equation.3">
                  <p:embed/>
                </p:oleObj>
              </mc:Choice>
              <mc:Fallback>
                <p:oleObj name="Equation" r:id="rId3" imgW="2286000" imgH="1079280" progId="Equation.3">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3562350"/>
                        <a:ext cx="2286000" cy="1079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7" name="Rectangle 13"/>
          <p:cNvSpPr>
            <a:spLocks noChangeArrowheads="1"/>
          </p:cNvSpPr>
          <p:nvPr/>
        </p:nvSpPr>
        <p:spPr bwMode="auto">
          <a:xfrm>
            <a:off x="196850" y="4868863"/>
            <a:ext cx="8745538"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008E18"/>
                </a:solidFill>
              </a:rPr>
              <a:t>Esse parâmetro aparece a seguir na expressão para o coeficiente de atividade do modelo.  Antecipando, pode-se perceber que substâncias com parâmetros de solubilidade próximos apresentam características químicas semelhantes e tendem a se solubilizar.</a:t>
            </a:r>
          </a:p>
        </p:txBody>
      </p:sp>
      <p:sp>
        <p:nvSpPr>
          <p:cNvPr id="8198" name="Rectangle 14"/>
          <p:cNvSpPr>
            <a:spLocks noChangeArrowheads="1"/>
          </p:cNvSpPr>
          <p:nvPr/>
        </p:nvSpPr>
        <p:spPr bwMode="auto">
          <a:xfrm>
            <a:off x="3348038" y="3716338"/>
            <a:ext cx="559911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0000FF"/>
                </a:solidFill>
              </a:rPr>
              <a:t>onde V é o volume molar do líquido na temperatura do sistema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auto">
          <a:xfrm>
            <a:off x="107504" y="2848164"/>
            <a:ext cx="8928992" cy="4009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1255713" indent="-285750" eaLnBrk="0" hangingPunct="0">
              <a:spcBef>
                <a:spcPct val="20000"/>
              </a:spcBef>
              <a:buChar char="–"/>
              <a:defRPr sz="2800">
                <a:solidFill>
                  <a:schemeClr val="tx1"/>
                </a:solidFill>
                <a:latin typeface="Arial" charset="0"/>
              </a:defRPr>
            </a:lvl2pPr>
            <a:lvl3pPr marL="1435100" indent="-228600" eaLnBrk="0" hangingPunct="0">
              <a:spcBef>
                <a:spcPct val="20000"/>
              </a:spcBef>
              <a:buChar char="•"/>
              <a:defRPr sz="2400">
                <a:solidFill>
                  <a:schemeClr val="tx1"/>
                </a:solidFill>
                <a:latin typeface="Arial" charset="0"/>
              </a:defRPr>
            </a:lvl3pPr>
            <a:lvl4pPr marL="1614488"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lnSpc>
                <a:spcPct val="85000"/>
              </a:lnSpc>
              <a:buFontTx/>
              <a:buNone/>
            </a:pPr>
            <a:r>
              <a:rPr lang="pt-BR" altLang="pt-BR" sz="2800" dirty="0" smtClean="0">
                <a:solidFill>
                  <a:srgbClr val="008E18"/>
                </a:solidFill>
              </a:rPr>
              <a:t>Binário:</a:t>
            </a:r>
          </a:p>
          <a:p>
            <a:pPr algn="just" eaLnBrk="1" hangingPunct="1">
              <a:lnSpc>
                <a:spcPct val="85000"/>
              </a:lnSpc>
              <a:buFontTx/>
              <a:buNone/>
            </a:pPr>
            <a:endParaRPr lang="pt-BR" altLang="pt-BR" sz="2800" dirty="0" smtClean="0">
              <a:solidFill>
                <a:srgbClr val="008E18"/>
              </a:solidFill>
            </a:endParaRPr>
          </a:p>
          <a:p>
            <a:pPr algn="just" eaLnBrk="1" hangingPunct="1">
              <a:lnSpc>
                <a:spcPct val="85000"/>
              </a:lnSpc>
              <a:buFontTx/>
              <a:buNone/>
            </a:pPr>
            <a:endParaRPr lang="pt-BR" altLang="pt-BR" sz="2800" dirty="0" smtClean="0">
              <a:solidFill>
                <a:srgbClr val="008E18"/>
              </a:solidFill>
            </a:endParaRPr>
          </a:p>
          <a:p>
            <a:pPr algn="just" eaLnBrk="1" hangingPunct="1">
              <a:lnSpc>
                <a:spcPct val="85000"/>
              </a:lnSpc>
              <a:buFontTx/>
              <a:buNone/>
            </a:pPr>
            <a:r>
              <a:rPr lang="pt-BR" altLang="pt-BR" sz="2800" dirty="0" err="1" smtClean="0">
                <a:solidFill>
                  <a:srgbClr val="008E18"/>
                </a:solidFill>
              </a:rPr>
              <a:t>l</a:t>
            </a:r>
            <a:r>
              <a:rPr lang="pt-BR" altLang="pt-BR" baseline="-25000" dirty="0" err="1" smtClean="0">
                <a:solidFill>
                  <a:srgbClr val="008E18"/>
                </a:solidFill>
              </a:rPr>
              <a:t>ij</a:t>
            </a:r>
            <a:r>
              <a:rPr lang="pt-BR" altLang="pt-BR" sz="2800" dirty="0" smtClean="0">
                <a:solidFill>
                  <a:srgbClr val="008E18"/>
                </a:solidFill>
              </a:rPr>
              <a:t> </a:t>
            </a:r>
            <a:r>
              <a:rPr lang="pt-BR" altLang="pt-BR" sz="2800" dirty="0">
                <a:solidFill>
                  <a:srgbClr val="008E18"/>
                </a:solidFill>
              </a:rPr>
              <a:t>é um parâmetro binário ajustável, muitas vezes escolhido como igual a zero para que o modelo seja preditivo.  Interessante alterações foram propostas nesse modelo, de forma a incluir informação sobre interações específicas como ponte de hidrogênio e dipolo-dipolo, buscando tornar mais útil a informação associada ao parâmetro de solubilidade.</a:t>
            </a:r>
          </a:p>
        </p:txBody>
      </p:sp>
      <p:graphicFrame>
        <p:nvGraphicFramePr>
          <p:cNvPr id="12291" name="Object 7"/>
          <p:cNvGraphicFramePr>
            <a:graphicFrameLocks noChangeAspect="1"/>
          </p:cNvGraphicFramePr>
          <p:nvPr>
            <p:extLst>
              <p:ext uri="{D42A27DB-BD31-4B8C-83A1-F6EECF244321}">
                <p14:modId xmlns:p14="http://schemas.microsoft.com/office/powerpoint/2010/main" val="827610081"/>
              </p:ext>
            </p:extLst>
          </p:nvPr>
        </p:nvGraphicFramePr>
        <p:xfrm>
          <a:off x="3995936" y="1772816"/>
          <a:ext cx="4978400" cy="1003300"/>
        </p:xfrm>
        <a:graphic>
          <a:graphicData uri="http://schemas.openxmlformats.org/presentationml/2006/ole">
            <mc:AlternateContent xmlns:mc="http://schemas.openxmlformats.org/markup-compatibility/2006">
              <mc:Choice xmlns:v="urn:schemas-microsoft-com:vml" Requires="v">
                <p:oleObj spid="_x0000_s40962" name="Equation" r:id="rId3" imgW="4972041" imgH="990656" progId="Equation.3">
                  <p:embed/>
                </p:oleObj>
              </mc:Choice>
              <mc:Fallback>
                <p:oleObj name="Equation" r:id="rId3" imgW="4972041" imgH="990656"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936" y="1772816"/>
                        <a:ext cx="4978400" cy="1003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E18"/>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294" name="Object 8"/>
          <p:cNvGraphicFramePr>
            <a:graphicFrameLocks noChangeAspect="1"/>
          </p:cNvGraphicFramePr>
          <p:nvPr>
            <p:extLst>
              <p:ext uri="{D42A27DB-BD31-4B8C-83A1-F6EECF244321}">
                <p14:modId xmlns:p14="http://schemas.microsoft.com/office/powerpoint/2010/main" val="600021778"/>
              </p:ext>
            </p:extLst>
          </p:nvPr>
        </p:nvGraphicFramePr>
        <p:xfrm>
          <a:off x="107504" y="1916832"/>
          <a:ext cx="3416300" cy="584200"/>
        </p:xfrm>
        <a:graphic>
          <a:graphicData uri="http://schemas.openxmlformats.org/presentationml/2006/ole">
            <mc:AlternateContent xmlns:mc="http://schemas.openxmlformats.org/markup-compatibility/2006">
              <mc:Choice xmlns:v="urn:schemas-microsoft-com:vml" Requires="v">
                <p:oleObj spid="_x0000_s40963" name="Equation" r:id="rId5" imgW="3409893" imgH="571449" progId="Equation.3">
                  <p:embed/>
                </p:oleObj>
              </mc:Choice>
              <mc:Fallback>
                <p:oleObj name="Equation" r:id="rId5" imgW="3409893" imgH="57144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7504" y="1916832"/>
                        <a:ext cx="3416300" cy="584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295" name="Object 9"/>
          <p:cNvGraphicFramePr>
            <a:graphicFrameLocks noChangeAspect="1"/>
          </p:cNvGraphicFramePr>
          <p:nvPr>
            <p:extLst>
              <p:ext uri="{D42A27DB-BD31-4B8C-83A1-F6EECF244321}">
                <p14:modId xmlns:p14="http://schemas.microsoft.com/office/powerpoint/2010/main" val="683309451"/>
              </p:ext>
            </p:extLst>
          </p:nvPr>
        </p:nvGraphicFramePr>
        <p:xfrm>
          <a:off x="6588224" y="332656"/>
          <a:ext cx="1752600" cy="1270000"/>
        </p:xfrm>
        <a:graphic>
          <a:graphicData uri="http://schemas.openxmlformats.org/presentationml/2006/ole">
            <mc:AlternateContent xmlns:mc="http://schemas.openxmlformats.org/markup-compatibility/2006">
              <mc:Choice xmlns:v="urn:schemas-microsoft-com:vml" Requires="v">
                <p:oleObj spid="_x0000_s40964" name="Equation" r:id="rId7" imgW="1743008" imgH="1257351" progId="Equation.3">
                  <p:embed/>
                </p:oleObj>
              </mc:Choice>
              <mc:Fallback>
                <p:oleObj name="Equation" r:id="rId7" imgW="1743008" imgH="1257351"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88224" y="332656"/>
                        <a:ext cx="1752600" cy="127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296" name="Rectangle 10"/>
          <p:cNvSpPr>
            <a:spLocks noChangeArrowheads="1"/>
          </p:cNvSpPr>
          <p:nvPr/>
        </p:nvSpPr>
        <p:spPr bwMode="auto">
          <a:xfrm>
            <a:off x="5388768" y="565590"/>
            <a:ext cx="105544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1255713" indent="-285750" eaLnBrk="0" hangingPunct="0">
              <a:spcBef>
                <a:spcPct val="20000"/>
              </a:spcBef>
              <a:buChar char="–"/>
              <a:defRPr sz="2800">
                <a:solidFill>
                  <a:schemeClr val="tx1"/>
                </a:solidFill>
                <a:latin typeface="Arial" charset="0"/>
              </a:defRPr>
            </a:lvl2pPr>
            <a:lvl3pPr marL="1435100" indent="-228600" eaLnBrk="0" hangingPunct="0">
              <a:spcBef>
                <a:spcPct val="20000"/>
              </a:spcBef>
              <a:buChar char="•"/>
              <a:defRPr sz="2400">
                <a:solidFill>
                  <a:schemeClr val="tx1"/>
                </a:solidFill>
                <a:latin typeface="Arial" charset="0"/>
              </a:defRPr>
            </a:lvl3pPr>
            <a:lvl4pPr marL="1614488"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lnSpc>
                <a:spcPct val="85000"/>
              </a:lnSpc>
              <a:buFontTx/>
              <a:buNone/>
            </a:pPr>
            <a:r>
              <a:rPr lang="pt-BR" altLang="pt-BR" sz="2800" dirty="0" smtClean="0">
                <a:solidFill>
                  <a:srgbClr val="0000FF"/>
                </a:solidFill>
              </a:rPr>
              <a:t>onde</a:t>
            </a:r>
            <a:endParaRPr lang="pt-BR" altLang="pt-BR" sz="2800" dirty="0">
              <a:solidFill>
                <a:srgbClr val="0000FF"/>
              </a:solidFill>
            </a:endParaRPr>
          </a:p>
        </p:txBody>
      </p:sp>
      <p:graphicFrame>
        <p:nvGraphicFramePr>
          <p:cNvPr id="12293" name="Object 12"/>
          <p:cNvGraphicFramePr>
            <a:graphicFrameLocks noChangeAspect="1"/>
          </p:cNvGraphicFramePr>
          <p:nvPr>
            <p:extLst>
              <p:ext uri="{D42A27DB-BD31-4B8C-83A1-F6EECF244321}">
                <p14:modId xmlns:p14="http://schemas.microsoft.com/office/powerpoint/2010/main" val="3549599323"/>
              </p:ext>
            </p:extLst>
          </p:nvPr>
        </p:nvGraphicFramePr>
        <p:xfrm>
          <a:off x="196850" y="188640"/>
          <a:ext cx="4991100" cy="1143000"/>
        </p:xfrm>
        <a:graphic>
          <a:graphicData uri="http://schemas.openxmlformats.org/presentationml/2006/ole">
            <mc:AlternateContent xmlns:mc="http://schemas.openxmlformats.org/markup-compatibility/2006">
              <mc:Choice xmlns:v="urn:schemas-microsoft-com:vml" Requires="v">
                <p:oleObj spid="_x0000_s40965" name="Equation" r:id="rId9" imgW="4981489" imgH="1133451" progId="Equation.3">
                  <p:embed/>
                </p:oleObj>
              </mc:Choice>
              <mc:Fallback>
                <p:oleObj name="Equation" r:id="rId9" imgW="4981489" imgH="1133451"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6850" y="188640"/>
                        <a:ext cx="49911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E18"/>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 name="Objeto 1"/>
          <p:cNvGraphicFramePr>
            <a:graphicFrameLocks noChangeAspect="1"/>
          </p:cNvGraphicFramePr>
          <p:nvPr>
            <p:extLst>
              <p:ext uri="{D42A27DB-BD31-4B8C-83A1-F6EECF244321}">
                <p14:modId xmlns:p14="http://schemas.microsoft.com/office/powerpoint/2010/main" val="956002324"/>
              </p:ext>
            </p:extLst>
          </p:nvPr>
        </p:nvGraphicFramePr>
        <p:xfrm>
          <a:off x="1825650" y="3212976"/>
          <a:ext cx="5554662" cy="857250"/>
        </p:xfrm>
        <a:graphic>
          <a:graphicData uri="http://schemas.openxmlformats.org/presentationml/2006/ole">
            <mc:AlternateContent xmlns:mc="http://schemas.openxmlformats.org/markup-compatibility/2006">
              <mc:Choice xmlns:v="urn:schemas-microsoft-com:vml" Requires="v">
                <p:oleObj spid="_x0000_s40966" name="Equação" r:id="rId11" imgW="5537160" imgH="838080" progId="Equation.3">
                  <p:embed/>
                </p:oleObj>
              </mc:Choice>
              <mc:Fallback>
                <p:oleObj name="Equação" r:id="rId11" imgW="5537160" imgH="838080" progId="Equation.3">
                  <p:embed/>
                  <p:pic>
                    <p:nvPicPr>
                      <p:cNvPr id="0" name=""/>
                      <p:cNvPicPr>
                        <a:picLocks noChangeAspect="1" noChangeArrowheads="1"/>
                      </p:cNvPicPr>
                      <p:nvPr/>
                    </p:nvPicPr>
                    <p:blipFill>
                      <a:blip r:embed="rId12"/>
                      <a:srcRect/>
                      <a:stretch>
                        <a:fillRect/>
                      </a:stretch>
                    </p:blipFill>
                    <p:spPr bwMode="auto">
                      <a:xfrm>
                        <a:off x="1825650" y="3212976"/>
                        <a:ext cx="5554662" cy="857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E18"/>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995893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1785938"/>
            <a:ext cx="7772400" cy="3276600"/>
          </a:xfrm>
        </p:spPr>
        <p:txBody>
          <a:bodyPr/>
          <a:lstStyle/>
          <a:p>
            <a:pPr eaLnBrk="1" hangingPunct="1"/>
            <a:r>
              <a:rPr lang="pt-BR" altLang="pt-BR" sz="4000" smtClean="0">
                <a:solidFill>
                  <a:srgbClr val="969696"/>
                </a:solidFill>
              </a:rPr>
              <a:t>Modelos de G</a:t>
            </a:r>
            <a:r>
              <a:rPr lang="pt-BR" altLang="pt-BR" sz="4000" baseline="30000" smtClean="0">
                <a:solidFill>
                  <a:srgbClr val="969696"/>
                </a:solidFill>
              </a:rPr>
              <a:t>E</a:t>
            </a:r>
            <a:r>
              <a:rPr lang="pt-BR" altLang="pt-BR" sz="4000" smtClean="0">
                <a:solidFill>
                  <a:srgbClr val="969696"/>
                </a:solidFill>
              </a:rPr>
              <a:t/>
            </a:r>
            <a:br>
              <a:rPr lang="pt-BR" altLang="pt-BR" sz="4000" smtClean="0">
                <a:solidFill>
                  <a:srgbClr val="969696"/>
                </a:solidFill>
              </a:rPr>
            </a:br>
            <a:r>
              <a:rPr lang="pt-BR" altLang="pt-BR" sz="4000" smtClean="0">
                <a:solidFill>
                  <a:srgbClr val="969696"/>
                </a:solidFill>
              </a:rPr>
              <a:t/>
            </a:r>
            <a:br>
              <a:rPr lang="pt-BR" altLang="pt-BR" sz="4000" smtClean="0">
                <a:solidFill>
                  <a:srgbClr val="969696"/>
                </a:solidFill>
              </a:rPr>
            </a:br>
            <a:r>
              <a:rPr lang="pt-BR" altLang="pt-BR" sz="4000" smtClean="0">
                <a:solidFill>
                  <a:srgbClr val="969696"/>
                </a:solidFill>
              </a:rPr>
              <a:t>com Composição Local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2" name="Rectangle 2"/>
          <p:cNvSpPr>
            <a:spLocks noChangeArrowheads="1"/>
          </p:cNvSpPr>
          <p:nvPr/>
        </p:nvSpPr>
        <p:spPr bwMode="auto">
          <a:xfrm>
            <a:off x="134938" y="260350"/>
            <a:ext cx="64531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FF0000"/>
                </a:solidFill>
              </a:rPr>
              <a:t>Modelo de Wilson (1964):</a:t>
            </a:r>
          </a:p>
        </p:txBody>
      </p:sp>
      <p:sp>
        <p:nvSpPr>
          <p:cNvPr id="10253" name="Rectangle 4"/>
          <p:cNvSpPr>
            <a:spLocks noChangeArrowheads="1"/>
          </p:cNvSpPr>
          <p:nvPr/>
        </p:nvSpPr>
        <p:spPr bwMode="auto">
          <a:xfrm>
            <a:off x="146050" y="979488"/>
            <a:ext cx="8602663"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0000"/>
              </a:lnSpc>
              <a:spcBef>
                <a:spcPct val="20000"/>
              </a:spcBef>
            </a:pPr>
            <a:r>
              <a:rPr lang="pt-BR" altLang="pt-BR" sz="2800">
                <a:solidFill>
                  <a:srgbClr val="008E18"/>
                </a:solidFill>
              </a:rPr>
              <a:t>O modelo de Wilson foi derivado utilizando-se o conceito de </a:t>
            </a:r>
            <a:r>
              <a:rPr lang="pt-BR" altLang="pt-BR" sz="2800" i="1">
                <a:solidFill>
                  <a:srgbClr val="008E18"/>
                </a:solidFill>
              </a:rPr>
              <a:t>composição local</a:t>
            </a:r>
            <a:r>
              <a:rPr lang="pt-BR" altLang="pt-BR" sz="2800">
                <a:solidFill>
                  <a:srgbClr val="008E18"/>
                </a:solidFill>
              </a:rPr>
              <a:t>, que prevê um rearranjo preferencial das moléculas do sistema de acordo com suas energias de interação.</a:t>
            </a:r>
          </a:p>
        </p:txBody>
      </p:sp>
      <p:graphicFrame>
        <p:nvGraphicFramePr>
          <p:cNvPr id="10242" name="Object 9"/>
          <p:cNvGraphicFramePr>
            <a:graphicFrameLocks noChangeAspect="1"/>
          </p:cNvGraphicFramePr>
          <p:nvPr/>
        </p:nvGraphicFramePr>
        <p:xfrm>
          <a:off x="2268538" y="4437063"/>
          <a:ext cx="904875" cy="889000"/>
        </p:xfrm>
        <a:graphic>
          <a:graphicData uri="http://schemas.openxmlformats.org/presentationml/2006/ole">
            <mc:AlternateContent xmlns:mc="http://schemas.openxmlformats.org/markup-compatibility/2006">
              <mc:Choice xmlns:v="urn:schemas-microsoft-com:vml" Requires="v">
                <p:oleObj spid="_x0000_s10266" name="Photo Editor Photo" r:id="rId3" imgW="1638529" imgH="1609524" progId="MSPhotoEd.3">
                  <p:embed/>
                </p:oleObj>
              </mc:Choice>
              <mc:Fallback>
                <p:oleObj name="Photo Editor Photo" r:id="rId3" imgW="1638529" imgH="1609524" progId="MSPhotoEd.3">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8538" y="4437063"/>
                        <a:ext cx="904875" cy="88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3" name="Object 12"/>
          <p:cNvGraphicFramePr>
            <a:graphicFrameLocks/>
          </p:cNvGraphicFramePr>
          <p:nvPr/>
        </p:nvGraphicFramePr>
        <p:xfrm>
          <a:off x="6156325" y="3860800"/>
          <a:ext cx="904875" cy="887413"/>
        </p:xfrm>
        <a:graphic>
          <a:graphicData uri="http://schemas.openxmlformats.org/presentationml/2006/ole">
            <mc:AlternateContent xmlns:mc="http://schemas.openxmlformats.org/markup-compatibility/2006">
              <mc:Choice xmlns:v="urn:schemas-microsoft-com:vml" Requires="v">
                <p:oleObj spid="_x0000_s10267" name="Photo Editor Photo" r:id="rId5" imgW="1638529" imgH="1609524" progId="MSPhotoEd.3">
                  <p:embed/>
                </p:oleObj>
              </mc:Choice>
              <mc:Fallback>
                <p:oleObj name="Photo Editor Photo" r:id="rId5" imgW="1638529" imgH="1609524" progId="MSPhotoEd.3">
                  <p:embed/>
                  <p:pic>
                    <p:nvPicPr>
                      <p:cNvPr id="0" name="Object 12"/>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56325" y="3860800"/>
                        <a:ext cx="904875" cy="88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4" name="Object 14"/>
          <p:cNvGraphicFramePr>
            <a:graphicFrameLocks noChangeAspect="1"/>
          </p:cNvGraphicFramePr>
          <p:nvPr/>
        </p:nvGraphicFramePr>
        <p:xfrm>
          <a:off x="1187450" y="5157788"/>
          <a:ext cx="904875" cy="889000"/>
        </p:xfrm>
        <a:graphic>
          <a:graphicData uri="http://schemas.openxmlformats.org/presentationml/2006/ole">
            <mc:AlternateContent xmlns:mc="http://schemas.openxmlformats.org/markup-compatibility/2006">
              <mc:Choice xmlns:v="urn:schemas-microsoft-com:vml" Requires="v">
                <p:oleObj spid="_x0000_s10268" name="Photo Editor Photo" r:id="rId7" imgW="1638529" imgH="1609524" progId="MSPhotoEd.3">
                  <p:embed/>
                </p:oleObj>
              </mc:Choice>
              <mc:Fallback>
                <p:oleObj name="Photo Editor Photo" r:id="rId7" imgW="1638529" imgH="1609524" progId="MSPhotoEd.3">
                  <p:embed/>
                  <p:pic>
                    <p:nvPicPr>
                      <p:cNvPr id="0"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450" y="5157788"/>
                        <a:ext cx="904875" cy="88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5" name="Object 15"/>
          <p:cNvGraphicFramePr>
            <a:graphicFrameLocks noChangeAspect="1"/>
          </p:cNvGraphicFramePr>
          <p:nvPr/>
        </p:nvGraphicFramePr>
        <p:xfrm>
          <a:off x="3995738" y="4724400"/>
          <a:ext cx="904875" cy="889000"/>
        </p:xfrm>
        <a:graphic>
          <a:graphicData uri="http://schemas.openxmlformats.org/presentationml/2006/ole">
            <mc:AlternateContent xmlns:mc="http://schemas.openxmlformats.org/markup-compatibility/2006">
              <mc:Choice xmlns:v="urn:schemas-microsoft-com:vml" Requires="v">
                <p:oleObj spid="_x0000_s10269" name="Photo Editor Photo" r:id="rId8" imgW="1638529" imgH="1609524" progId="MSPhotoEd.3">
                  <p:embed/>
                </p:oleObj>
              </mc:Choice>
              <mc:Fallback>
                <p:oleObj name="Photo Editor Photo" r:id="rId8" imgW="1638529" imgH="1609524" progId="MSPhotoEd.3">
                  <p:embed/>
                  <p:pic>
                    <p:nvPicPr>
                      <p:cNvPr id="0" name="Object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738" y="4724400"/>
                        <a:ext cx="904875" cy="88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6" name="Object 16"/>
          <p:cNvGraphicFramePr>
            <a:graphicFrameLocks noChangeAspect="1"/>
          </p:cNvGraphicFramePr>
          <p:nvPr/>
        </p:nvGraphicFramePr>
        <p:xfrm>
          <a:off x="2916238" y="3213100"/>
          <a:ext cx="904875" cy="889000"/>
        </p:xfrm>
        <a:graphic>
          <a:graphicData uri="http://schemas.openxmlformats.org/presentationml/2006/ole">
            <mc:AlternateContent xmlns:mc="http://schemas.openxmlformats.org/markup-compatibility/2006">
              <mc:Choice xmlns:v="urn:schemas-microsoft-com:vml" Requires="v">
                <p:oleObj spid="_x0000_s10270" name="Photo Editor Photo" r:id="rId9" imgW="1638529" imgH="1609524" progId="MSPhotoEd.3">
                  <p:embed/>
                </p:oleObj>
              </mc:Choice>
              <mc:Fallback>
                <p:oleObj name="Photo Editor Photo" r:id="rId9" imgW="1638529" imgH="1609524" progId="MSPhotoEd.3">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6238" y="3213100"/>
                        <a:ext cx="904875" cy="88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7" name="Object 17"/>
          <p:cNvGraphicFramePr>
            <a:graphicFrameLocks noChangeAspect="1"/>
          </p:cNvGraphicFramePr>
          <p:nvPr/>
        </p:nvGraphicFramePr>
        <p:xfrm>
          <a:off x="7235825" y="2997200"/>
          <a:ext cx="904875" cy="889000"/>
        </p:xfrm>
        <a:graphic>
          <a:graphicData uri="http://schemas.openxmlformats.org/presentationml/2006/ole">
            <mc:AlternateContent xmlns:mc="http://schemas.openxmlformats.org/markup-compatibility/2006">
              <mc:Choice xmlns:v="urn:schemas-microsoft-com:vml" Requires="v">
                <p:oleObj spid="_x0000_s10271" name="Photo Editor Photo" r:id="rId10" imgW="1638529" imgH="1609524" progId="MSPhotoEd.3">
                  <p:embed/>
                </p:oleObj>
              </mc:Choice>
              <mc:Fallback>
                <p:oleObj name="Photo Editor Photo" r:id="rId10" imgW="1638529" imgH="1609524" progId="MSPhotoEd.3">
                  <p:embed/>
                  <p:pic>
                    <p:nvPicPr>
                      <p:cNvPr id="0" name="Object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5825" y="2997200"/>
                        <a:ext cx="904875" cy="88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8" name="Object 18"/>
          <p:cNvGraphicFramePr>
            <a:graphicFrameLocks/>
          </p:cNvGraphicFramePr>
          <p:nvPr/>
        </p:nvGraphicFramePr>
        <p:xfrm>
          <a:off x="7019925" y="5229225"/>
          <a:ext cx="904875" cy="887413"/>
        </p:xfrm>
        <a:graphic>
          <a:graphicData uri="http://schemas.openxmlformats.org/presentationml/2006/ole">
            <mc:AlternateContent xmlns:mc="http://schemas.openxmlformats.org/markup-compatibility/2006">
              <mc:Choice xmlns:v="urn:schemas-microsoft-com:vml" Requires="v">
                <p:oleObj spid="_x0000_s10272" name="Photo Editor Photo" r:id="rId11" imgW="1638529" imgH="1609524" progId="MSPhotoEd.3">
                  <p:embed/>
                </p:oleObj>
              </mc:Choice>
              <mc:Fallback>
                <p:oleObj name="Photo Editor Photo" r:id="rId11" imgW="1638529" imgH="1609524" progId="MSPhotoEd.3">
                  <p:embed/>
                  <p:pic>
                    <p:nvPicPr>
                      <p:cNvPr id="0" name="Object 18"/>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19925" y="5229225"/>
                        <a:ext cx="904875" cy="88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9" name="Object 19"/>
          <p:cNvGraphicFramePr>
            <a:graphicFrameLocks/>
          </p:cNvGraphicFramePr>
          <p:nvPr/>
        </p:nvGraphicFramePr>
        <p:xfrm>
          <a:off x="5219700" y="5157788"/>
          <a:ext cx="904875" cy="887412"/>
        </p:xfrm>
        <a:graphic>
          <a:graphicData uri="http://schemas.openxmlformats.org/presentationml/2006/ole">
            <mc:AlternateContent xmlns:mc="http://schemas.openxmlformats.org/markup-compatibility/2006">
              <mc:Choice xmlns:v="urn:schemas-microsoft-com:vml" Requires="v">
                <p:oleObj spid="_x0000_s10273" name="Photo Editor Photo" r:id="rId12" imgW="1638529" imgH="1609524" progId="MSPhotoEd.3">
                  <p:embed/>
                </p:oleObj>
              </mc:Choice>
              <mc:Fallback>
                <p:oleObj name="Photo Editor Photo" r:id="rId12" imgW="1638529" imgH="1609524" progId="MSPhotoEd.3">
                  <p:embed/>
                  <p:pic>
                    <p:nvPicPr>
                      <p:cNvPr id="0" name="Object 19"/>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19700" y="5157788"/>
                        <a:ext cx="904875" cy="887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50" name="Object 20"/>
          <p:cNvGraphicFramePr>
            <a:graphicFrameLocks/>
          </p:cNvGraphicFramePr>
          <p:nvPr/>
        </p:nvGraphicFramePr>
        <p:xfrm>
          <a:off x="900113" y="3068638"/>
          <a:ext cx="904875" cy="887412"/>
        </p:xfrm>
        <a:graphic>
          <a:graphicData uri="http://schemas.openxmlformats.org/presentationml/2006/ole">
            <mc:AlternateContent xmlns:mc="http://schemas.openxmlformats.org/markup-compatibility/2006">
              <mc:Choice xmlns:v="urn:schemas-microsoft-com:vml" Requires="v">
                <p:oleObj spid="_x0000_s10274" name="Photo Editor Photo" r:id="rId13" imgW="1638529" imgH="1609524" progId="MSPhotoEd.3">
                  <p:embed/>
                </p:oleObj>
              </mc:Choice>
              <mc:Fallback>
                <p:oleObj name="Photo Editor Photo" r:id="rId13" imgW="1638529" imgH="1609524" progId="MSPhotoEd.3">
                  <p:embed/>
                  <p:pic>
                    <p:nvPicPr>
                      <p:cNvPr id="0" name="Object 20"/>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0113" y="3068638"/>
                        <a:ext cx="904875" cy="887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51" name="Object 21"/>
          <p:cNvGraphicFramePr>
            <a:graphicFrameLocks/>
          </p:cNvGraphicFramePr>
          <p:nvPr/>
        </p:nvGraphicFramePr>
        <p:xfrm>
          <a:off x="4572000" y="3140075"/>
          <a:ext cx="904875" cy="887413"/>
        </p:xfrm>
        <a:graphic>
          <a:graphicData uri="http://schemas.openxmlformats.org/presentationml/2006/ole">
            <mc:AlternateContent xmlns:mc="http://schemas.openxmlformats.org/markup-compatibility/2006">
              <mc:Choice xmlns:v="urn:schemas-microsoft-com:vml" Requires="v">
                <p:oleObj spid="_x0000_s10275" name="Photo Editor Photo" r:id="rId14" imgW="1638529" imgH="1609524" progId="MSPhotoEd.3">
                  <p:embed/>
                </p:oleObj>
              </mc:Choice>
              <mc:Fallback>
                <p:oleObj name="Photo Editor Photo" r:id="rId14" imgW="1638529" imgH="1609524" progId="MSPhotoEd.3">
                  <p:embed/>
                  <p:pic>
                    <p:nvPicPr>
                      <p:cNvPr id="0" name="Object 21"/>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0" y="3140075"/>
                        <a:ext cx="904875" cy="88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54" name="Oval 22"/>
          <p:cNvSpPr>
            <a:spLocks noChangeArrowheads="1"/>
          </p:cNvSpPr>
          <p:nvPr/>
        </p:nvSpPr>
        <p:spPr bwMode="auto">
          <a:xfrm>
            <a:off x="1303338" y="3502025"/>
            <a:ext cx="2879725" cy="2879725"/>
          </a:xfrm>
          <a:prstGeom prst="ellipse">
            <a:avLst/>
          </a:prstGeom>
          <a:noFill/>
          <a:ln w="9525">
            <a:solidFill>
              <a:schemeClr val="tx1"/>
            </a:solidFill>
            <a:prstDash val="lg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pt-BR" altLang="pt-BR"/>
          </a:p>
        </p:txBody>
      </p:sp>
      <p:sp>
        <p:nvSpPr>
          <p:cNvPr id="10255" name="Oval 23"/>
          <p:cNvSpPr>
            <a:spLocks noChangeArrowheads="1"/>
          </p:cNvSpPr>
          <p:nvPr/>
        </p:nvSpPr>
        <p:spPr bwMode="auto">
          <a:xfrm>
            <a:off x="5181600" y="2830513"/>
            <a:ext cx="2879725" cy="2879725"/>
          </a:xfrm>
          <a:prstGeom prst="ellipse">
            <a:avLst/>
          </a:prstGeom>
          <a:noFill/>
          <a:ln w="9525">
            <a:solidFill>
              <a:schemeClr val="tx1"/>
            </a:solidFill>
            <a:prstDash val="lg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pt-BR" altLang="pt-B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2"/>
          <p:cNvSpPr>
            <a:spLocks noChangeArrowheads="1"/>
          </p:cNvSpPr>
          <p:nvPr/>
        </p:nvSpPr>
        <p:spPr bwMode="auto">
          <a:xfrm>
            <a:off x="179388" y="260350"/>
            <a:ext cx="8785225"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FF0000"/>
                </a:solidFill>
              </a:rPr>
              <a:t>É realizada uma correção para a composição com a qual a molécula central realmente interagirá:</a:t>
            </a:r>
          </a:p>
        </p:txBody>
      </p:sp>
      <p:sp>
        <p:nvSpPr>
          <p:cNvPr id="11270" name="Rectangle 3"/>
          <p:cNvSpPr>
            <a:spLocks noChangeArrowheads="1"/>
          </p:cNvSpPr>
          <p:nvPr/>
        </p:nvSpPr>
        <p:spPr bwMode="auto">
          <a:xfrm>
            <a:off x="130175" y="2779713"/>
            <a:ext cx="8893175" cy="115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0000"/>
              </a:lnSpc>
              <a:spcBef>
                <a:spcPct val="20000"/>
              </a:spcBef>
            </a:pPr>
            <a:r>
              <a:rPr lang="pt-BR" altLang="pt-BR" sz="2800">
                <a:solidFill>
                  <a:srgbClr val="0000FF"/>
                </a:solidFill>
              </a:rPr>
              <a:t>Ainda, a não-idealidade do sistema também é relacionada com a diferença de tamanho entre as moléculas.  Dessa forma, são definidos os parâmetros:</a:t>
            </a:r>
          </a:p>
        </p:txBody>
      </p:sp>
      <p:graphicFrame>
        <p:nvGraphicFramePr>
          <p:cNvPr id="11266" name="Object 16"/>
          <p:cNvGraphicFramePr>
            <a:graphicFrameLocks noChangeAspect="1"/>
          </p:cNvGraphicFramePr>
          <p:nvPr/>
        </p:nvGraphicFramePr>
        <p:xfrm>
          <a:off x="2976563" y="1341438"/>
          <a:ext cx="3187700" cy="990600"/>
        </p:xfrm>
        <a:graphic>
          <a:graphicData uri="http://schemas.openxmlformats.org/presentationml/2006/ole">
            <mc:AlternateContent xmlns:mc="http://schemas.openxmlformats.org/markup-compatibility/2006">
              <mc:Choice xmlns:v="urn:schemas-microsoft-com:vml" Requires="v">
                <p:oleObj spid="_x0000_s11275" name="Equation" r:id="rId3" imgW="3187440" imgH="990360" progId="Equation.3">
                  <p:embed/>
                </p:oleObj>
              </mc:Choice>
              <mc:Fallback>
                <p:oleObj name="Equation" r:id="rId3" imgW="3187440" imgH="990360" progId="Equation.3">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6563" y="1341438"/>
                        <a:ext cx="31877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67" name="Object 18"/>
          <p:cNvGraphicFramePr>
            <a:graphicFrameLocks noChangeAspect="1"/>
          </p:cNvGraphicFramePr>
          <p:nvPr/>
        </p:nvGraphicFramePr>
        <p:xfrm>
          <a:off x="1612900" y="4149725"/>
          <a:ext cx="5918200" cy="990600"/>
        </p:xfrm>
        <a:graphic>
          <a:graphicData uri="http://schemas.openxmlformats.org/presentationml/2006/ole">
            <mc:AlternateContent xmlns:mc="http://schemas.openxmlformats.org/markup-compatibility/2006">
              <mc:Choice xmlns:v="urn:schemas-microsoft-com:vml" Requires="v">
                <p:oleObj spid="_x0000_s11276" name="Equation" r:id="rId5" imgW="5918040" imgH="990360" progId="Equation.3">
                  <p:embed/>
                </p:oleObj>
              </mc:Choice>
              <mc:Fallback>
                <p:oleObj name="Equation" r:id="rId5" imgW="5918040" imgH="990360" progId="Equation.3">
                  <p:embed/>
                  <p:pic>
                    <p:nvPicPr>
                      <p:cNvPr id="0" name="Object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12900" y="4149725"/>
                        <a:ext cx="59182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71" name="Rectangle 20"/>
          <p:cNvSpPr>
            <a:spLocks noChangeArrowheads="1"/>
          </p:cNvSpPr>
          <p:nvPr/>
        </p:nvSpPr>
        <p:spPr bwMode="auto">
          <a:xfrm>
            <a:off x="120650" y="5632450"/>
            <a:ext cx="889317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0000"/>
              </a:lnSpc>
              <a:spcBef>
                <a:spcPct val="20000"/>
              </a:spcBef>
            </a:pPr>
            <a:r>
              <a:rPr lang="pt-BR" altLang="pt-BR" sz="2800">
                <a:solidFill>
                  <a:srgbClr val="008E18"/>
                </a:solidFill>
              </a:rPr>
              <a:t>Logo, para cada par de substâncias são definidos dois parâmetros de interação:</a:t>
            </a:r>
          </a:p>
        </p:txBody>
      </p:sp>
      <p:graphicFrame>
        <p:nvGraphicFramePr>
          <p:cNvPr id="11268" name="Object 21"/>
          <p:cNvGraphicFramePr>
            <a:graphicFrameLocks noChangeAspect="1"/>
          </p:cNvGraphicFramePr>
          <p:nvPr/>
        </p:nvGraphicFramePr>
        <p:xfrm>
          <a:off x="4284663" y="5981700"/>
          <a:ext cx="1397000" cy="482600"/>
        </p:xfrm>
        <a:graphic>
          <a:graphicData uri="http://schemas.openxmlformats.org/presentationml/2006/ole">
            <mc:AlternateContent xmlns:mc="http://schemas.openxmlformats.org/markup-compatibility/2006">
              <mc:Choice xmlns:v="urn:schemas-microsoft-com:vml" Requires="v">
                <p:oleObj spid="_x0000_s11277" name="Equation" r:id="rId7" imgW="1396800" imgH="482400" progId="Equation.3">
                  <p:embed/>
                </p:oleObj>
              </mc:Choice>
              <mc:Fallback>
                <p:oleObj name="Equation" r:id="rId7" imgW="1396800" imgH="482400" progId="Equation.3">
                  <p:embed/>
                  <p:pic>
                    <p:nvPicPr>
                      <p:cNvPr id="0" name="Object 2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84663" y="5981700"/>
                        <a:ext cx="139700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ChangeArrowheads="1"/>
          </p:cNvSpPr>
          <p:nvPr/>
        </p:nvSpPr>
        <p:spPr bwMode="auto">
          <a:xfrm>
            <a:off x="179388" y="260350"/>
            <a:ext cx="87852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FF0000"/>
                </a:solidFill>
              </a:rPr>
              <a:t>As expressões finais do modelo são:</a:t>
            </a:r>
          </a:p>
        </p:txBody>
      </p:sp>
      <p:sp>
        <p:nvSpPr>
          <p:cNvPr id="12293" name="Rectangle 3"/>
          <p:cNvSpPr>
            <a:spLocks noChangeArrowheads="1"/>
          </p:cNvSpPr>
          <p:nvPr/>
        </p:nvSpPr>
        <p:spPr bwMode="auto">
          <a:xfrm>
            <a:off x="130175" y="3789363"/>
            <a:ext cx="8893175"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0000"/>
              </a:lnSpc>
              <a:spcBef>
                <a:spcPct val="20000"/>
              </a:spcBef>
            </a:pPr>
            <a:r>
              <a:rPr lang="pt-BR" altLang="pt-BR" sz="2800">
                <a:solidFill>
                  <a:srgbClr val="0000FF"/>
                </a:solidFill>
              </a:rPr>
              <a:t>É interessante perceber que esse modelo apresenta uma expressão próxima à expressão para a variação da energia de Gibbs na mistura de uma solução ideal.</a:t>
            </a:r>
          </a:p>
          <a:p>
            <a:pPr algn="just" eaLnBrk="1" hangingPunct="1">
              <a:lnSpc>
                <a:spcPct val="80000"/>
              </a:lnSpc>
              <a:spcBef>
                <a:spcPct val="20000"/>
              </a:spcBef>
            </a:pPr>
            <a:endParaRPr lang="pt-BR" altLang="pt-BR" sz="1200">
              <a:solidFill>
                <a:srgbClr val="0000FF"/>
              </a:solidFill>
            </a:endParaRPr>
          </a:p>
          <a:p>
            <a:pPr algn="just" eaLnBrk="1" hangingPunct="1">
              <a:lnSpc>
                <a:spcPct val="80000"/>
              </a:lnSpc>
              <a:spcBef>
                <a:spcPct val="20000"/>
              </a:spcBef>
            </a:pPr>
            <a:r>
              <a:rPr lang="pt-BR" altLang="pt-BR" sz="2800">
                <a:solidFill>
                  <a:srgbClr val="008E18"/>
                </a:solidFill>
              </a:rPr>
              <a:t>Ainda, esse modelo apresenta uma dependência explícita para a temperatura na sua formulação.</a:t>
            </a:r>
          </a:p>
          <a:p>
            <a:pPr algn="just" eaLnBrk="1" hangingPunct="1">
              <a:lnSpc>
                <a:spcPct val="80000"/>
              </a:lnSpc>
              <a:spcBef>
                <a:spcPct val="20000"/>
              </a:spcBef>
            </a:pPr>
            <a:endParaRPr lang="pt-BR" altLang="pt-BR" sz="1200">
              <a:solidFill>
                <a:srgbClr val="0000FF"/>
              </a:solidFill>
            </a:endParaRPr>
          </a:p>
          <a:p>
            <a:pPr algn="just" eaLnBrk="1" hangingPunct="1">
              <a:lnSpc>
                <a:spcPct val="80000"/>
              </a:lnSpc>
              <a:spcBef>
                <a:spcPct val="20000"/>
              </a:spcBef>
            </a:pPr>
            <a:r>
              <a:rPr lang="pt-BR" altLang="pt-BR" sz="2800">
                <a:solidFill>
                  <a:srgbClr val="0000FF"/>
                </a:solidFill>
              </a:rPr>
              <a:t>O modelo não é capaz de prever a ocorrência de equilíbrio líquido-líquido.</a:t>
            </a:r>
          </a:p>
        </p:txBody>
      </p:sp>
      <p:graphicFrame>
        <p:nvGraphicFramePr>
          <p:cNvPr id="12290" name="Object 4"/>
          <p:cNvGraphicFramePr>
            <a:graphicFrameLocks noChangeAspect="1"/>
          </p:cNvGraphicFramePr>
          <p:nvPr/>
        </p:nvGraphicFramePr>
        <p:xfrm>
          <a:off x="2805113" y="917575"/>
          <a:ext cx="3530600" cy="1143000"/>
        </p:xfrm>
        <a:graphic>
          <a:graphicData uri="http://schemas.openxmlformats.org/presentationml/2006/ole">
            <mc:AlternateContent xmlns:mc="http://schemas.openxmlformats.org/markup-compatibility/2006">
              <mc:Choice xmlns:v="urn:schemas-microsoft-com:vml" Requires="v">
                <p:oleObj spid="_x0000_s12296" name="Equation" r:id="rId3" imgW="3530520" imgH="1143000" progId="Equation.3">
                  <p:embed/>
                </p:oleObj>
              </mc:Choice>
              <mc:Fallback>
                <p:oleObj name="Equation" r:id="rId3" imgW="3530520" imgH="11430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5113" y="917575"/>
                        <a:ext cx="3530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291" name="Object 8"/>
          <p:cNvGraphicFramePr>
            <a:graphicFrameLocks noChangeAspect="1"/>
          </p:cNvGraphicFramePr>
          <p:nvPr/>
        </p:nvGraphicFramePr>
        <p:xfrm>
          <a:off x="2047875" y="2276475"/>
          <a:ext cx="5410200" cy="1409700"/>
        </p:xfrm>
        <a:graphic>
          <a:graphicData uri="http://schemas.openxmlformats.org/presentationml/2006/ole">
            <mc:AlternateContent xmlns:mc="http://schemas.openxmlformats.org/markup-compatibility/2006">
              <mc:Choice xmlns:v="urn:schemas-microsoft-com:vml" Requires="v">
                <p:oleObj spid="_x0000_s12297" name="Equation" r:id="rId5" imgW="5410080" imgH="1409400" progId="Equation.3">
                  <p:embed/>
                </p:oleObj>
              </mc:Choice>
              <mc:Fallback>
                <p:oleObj name="Equation" r:id="rId5" imgW="5410080" imgH="14094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7875" y="2276475"/>
                        <a:ext cx="5410200" cy="1409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179388" y="260350"/>
            <a:ext cx="878522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1255713" indent="-285750" eaLnBrk="0" hangingPunct="0">
              <a:spcBef>
                <a:spcPct val="20000"/>
              </a:spcBef>
              <a:buChar char="–"/>
              <a:defRPr sz="2800">
                <a:solidFill>
                  <a:schemeClr val="tx1"/>
                </a:solidFill>
                <a:latin typeface="Arial" charset="0"/>
              </a:defRPr>
            </a:lvl2pPr>
            <a:lvl3pPr marL="1435100" indent="-228600" eaLnBrk="0" hangingPunct="0">
              <a:spcBef>
                <a:spcPct val="20000"/>
              </a:spcBef>
              <a:buChar char="•"/>
              <a:defRPr sz="2400">
                <a:solidFill>
                  <a:schemeClr val="tx1"/>
                </a:solidFill>
                <a:latin typeface="Arial" charset="0"/>
              </a:defRPr>
            </a:lvl3pPr>
            <a:lvl4pPr marL="1614488"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lnSpc>
                <a:spcPct val="85000"/>
              </a:lnSpc>
              <a:buFontTx/>
              <a:buNone/>
            </a:pPr>
            <a:r>
              <a:rPr lang="pt-BR" altLang="pt-BR" sz="2800" dirty="0" smtClean="0">
                <a:solidFill>
                  <a:srgbClr val="0000FF"/>
                </a:solidFill>
              </a:rPr>
              <a:t>Para mistura binária, o modelo fica:</a:t>
            </a:r>
            <a:endParaRPr lang="pt-BR" altLang="pt-BR" sz="2800" dirty="0">
              <a:solidFill>
                <a:srgbClr val="0000FF"/>
              </a:solidFill>
            </a:endParaRPr>
          </a:p>
        </p:txBody>
      </p:sp>
      <p:graphicFrame>
        <p:nvGraphicFramePr>
          <p:cNvPr id="16388" name="Object 4"/>
          <p:cNvGraphicFramePr>
            <a:graphicFrameLocks noChangeAspect="1"/>
          </p:cNvGraphicFramePr>
          <p:nvPr>
            <p:extLst>
              <p:ext uri="{D42A27DB-BD31-4B8C-83A1-F6EECF244321}">
                <p14:modId xmlns:p14="http://schemas.microsoft.com/office/powerpoint/2010/main" val="3319384220"/>
              </p:ext>
            </p:extLst>
          </p:nvPr>
        </p:nvGraphicFramePr>
        <p:xfrm>
          <a:off x="1377950" y="1020763"/>
          <a:ext cx="6388100" cy="935037"/>
        </p:xfrm>
        <a:graphic>
          <a:graphicData uri="http://schemas.openxmlformats.org/presentationml/2006/ole">
            <mc:AlternateContent xmlns:mc="http://schemas.openxmlformats.org/markup-compatibility/2006">
              <mc:Choice xmlns:v="urn:schemas-microsoft-com:vml" Requires="v">
                <p:oleObj spid="_x0000_s41986" name="Equação" r:id="rId3" imgW="6375240" imgH="927000" progId="Equation.3">
                  <p:embed/>
                </p:oleObj>
              </mc:Choice>
              <mc:Fallback>
                <p:oleObj name="Equação" r:id="rId3" imgW="6375240" imgH="927000" progId="Equation.3">
                  <p:embed/>
                  <p:pic>
                    <p:nvPicPr>
                      <p:cNvPr id="0" name=""/>
                      <p:cNvPicPr>
                        <a:picLocks noChangeAspect="1" noChangeArrowheads="1"/>
                      </p:cNvPicPr>
                      <p:nvPr/>
                    </p:nvPicPr>
                    <p:blipFill>
                      <a:blip r:embed="rId4"/>
                      <a:srcRect/>
                      <a:stretch>
                        <a:fillRect/>
                      </a:stretch>
                    </p:blipFill>
                    <p:spPr bwMode="auto">
                      <a:xfrm>
                        <a:off x="1377950" y="1020763"/>
                        <a:ext cx="6388100" cy="935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89" name="Object 8"/>
          <p:cNvGraphicFramePr>
            <a:graphicFrameLocks noChangeAspect="1"/>
          </p:cNvGraphicFramePr>
          <p:nvPr>
            <p:extLst>
              <p:ext uri="{D42A27DB-BD31-4B8C-83A1-F6EECF244321}">
                <p14:modId xmlns:p14="http://schemas.microsoft.com/office/powerpoint/2010/main" val="1767607518"/>
              </p:ext>
            </p:extLst>
          </p:nvPr>
        </p:nvGraphicFramePr>
        <p:xfrm>
          <a:off x="539552" y="2348880"/>
          <a:ext cx="8142288" cy="996950"/>
        </p:xfrm>
        <a:graphic>
          <a:graphicData uri="http://schemas.openxmlformats.org/presentationml/2006/ole">
            <mc:AlternateContent xmlns:mc="http://schemas.openxmlformats.org/markup-compatibility/2006">
              <mc:Choice xmlns:v="urn:schemas-microsoft-com:vml" Requires="v">
                <p:oleObj spid="_x0000_s41987" name="Equação" r:id="rId5" imgW="8127720" imgH="990360" progId="Equation.3">
                  <p:embed/>
                </p:oleObj>
              </mc:Choice>
              <mc:Fallback>
                <p:oleObj name="Equação" r:id="rId5" imgW="8127720" imgH="990360" progId="Equation.3">
                  <p:embed/>
                  <p:pic>
                    <p:nvPicPr>
                      <p:cNvPr id="0" name=""/>
                      <p:cNvPicPr>
                        <a:picLocks noChangeAspect="1" noChangeArrowheads="1"/>
                      </p:cNvPicPr>
                      <p:nvPr/>
                    </p:nvPicPr>
                    <p:blipFill>
                      <a:blip r:embed="rId6"/>
                      <a:srcRect/>
                      <a:stretch>
                        <a:fillRect/>
                      </a:stretch>
                    </p:blipFill>
                    <p:spPr bwMode="auto">
                      <a:xfrm>
                        <a:off x="539552" y="2348880"/>
                        <a:ext cx="8142288" cy="996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 name="Objeto 1"/>
          <p:cNvGraphicFramePr>
            <a:graphicFrameLocks noChangeAspect="1"/>
          </p:cNvGraphicFramePr>
          <p:nvPr>
            <p:extLst>
              <p:ext uri="{D42A27DB-BD31-4B8C-83A1-F6EECF244321}">
                <p14:modId xmlns:p14="http://schemas.microsoft.com/office/powerpoint/2010/main" val="13797867"/>
              </p:ext>
            </p:extLst>
          </p:nvPr>
        </p:nvGraphicFramePr>
        <p:xfrm>
          <a:off x="546100" y="3645024"/>
          <a:ext cx="8129588" cy="996950"/>
        </p:xfrm>
        <a:graphic>
          <a:graphicData uri="http://schemas.openxmlformats.org/presentationml/2006/ole">
            <mc:AlternateContent xmlns:mc="http://schemas.openxmlformats.org/markup-compatibility/2006">
              <mc:Choice xmlns:v="urn:schemas-microsoft-com:vml" Requires="v">
                <p:oleObj spid="_x0000_s41988" name="Equação" r:id="rId7" imgW="8115120" imgH="990360" progId="Equation.3">
                  <p:embed/>
                </p:oleObj>
              </mc:Choice>
              <mc:Fallback>
                <p:oleObj name="Equação" r:id="rId7" imgW="8115120" imgH="990360" progId="Equation.3">
                  <p:embed/>
                  <p:pic>
                    <p:nvPicPr>
                      <p:cNvPr id="0" name=""/>
                      <p:cNvPicPr>
                        <a:picLocks noChangeAspect="1" noChangeArrowheads="1"/>
                      </p:cNvPicPr>
                      <p:nvPr/>
                    </p:nvPicPr>
                    <p:blipFill>
                      <a:blip r:embed="rId8"/>
                      <a:srcRect/>
                      <a:stretch>
                        <a:fillRect/>
                      </a:stretch>
                    </p:blipFill>
                    <p:spPr bwMode="auto">
                      <a:xfrm>
                        <a:off x="546100" y="3645024"/>
                        <a:ext cx="8129588" cy="996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Objeto 2"/>
          <p:cNvGraphicFramePr>
            <a:graphicFrameLocks noChangeAspect="1"/>
          </p:cNvGraphicFramePr>
          <p:nvPr>
            <p:extLst>
              <p:ext uri="{D42A27DB-BD31-4B8C-83A1-F6EECF244321}">
                <p14:modId xmlns:p14="http://schemas.microsoft.com/office/powerpoint/2010/main" val="3292856949"/>
              </p:ext>
            </p:extLst>
          </p:nvPr>
        </p:nvGraphicFramePr>
        <p:xfrm>
          <a:off x="2943225" y="5137373"/>
          <a:ext cx="3638550" cy="523875"/>
        </p:xfrm>
        <a:graphic>
          <a:graphicData uri="http://schemas.openxmlformats.org/presentationml/2006/ole">
            <mc:AlternateContent xmlns:mc="http://schemas.openxmlformats.org/markup-compatibility/2006">
              <mc:Choice xmlns:v="urn:schemas-microsoft-com:vml" Requires="v">
                <p:oleObj spid="_x0000_s41989" name="Equação" r:id="rId9" imgW="3632040" imgH="520560" progId="Equation.3">
                  <p:embed/>
                </p:oleObj>
              </mc:Choice>
              <mc:Fallback>
                <p:oleObj name="Equação" r:id="rId9" imgW="3632040" imgH="520560" progId="Equation.3">
                  <p:embed/>
                  <p:pic>
                    <p:nvPicPr>
                      <p:cNvPr id="0" name=""/>
                      <p:cNvPicPr>
                        <a:picLocks noChangeAspect="1" noChangeArrowheads="1"/>
                      </p:cNvPicPr>
                      <p:nvPr/>
                    </p:nvPicPr>
                    <p:blipFill>
                      <a:blip r:embed="rId10"/>
                      <a:srcRect/>
                      <a:stretch>
                        <a:fillRect/>
                      </a:stretch>
                    </p:blipFill>
                    <p:spPr bwMode="auto">
                      <a:xfrm>
                        <a:off x="2943225" y="5137373"/>
                        <a:ext cx="3638550" cy="52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to 4"/>
          <p:cNvGraphicFramePr>
            <a:graphicFrameLocks noChangeAspect="1"/>
          </p:cNvGraphicFramePr>
          <p:nvPr>
            <p:extLst>
              <p:ext uri="{D42A27DB-BD31-4B8C-83A1-F6EECF244321}">
                <p14:modId xmlns:p14="http://schemas.microsoft.com/office/powerpoint/2010/main" val="4113639491"/>
              </p:ext>
            </p:extLst>
          </p:nvPr>
        </p:nvGraphicFramePr>
        <p:xfrm>
          <a:off x="2915816" y="6073477"/>
          <a:ext cx="3638550" cy="523875"/>
        </p:xfrm>
        <a:graphic>
          <a:graphicData uri="http://schemas.openxmlformats.org/presentationml/2006/ole">
            <mc:AlternateContent xmlns:mc="http://schemas.openxmlformats.org/markup-compatibility/2006">
              <mc:Choice xmlns:v="urn:schemas-microsoft-com:vml" Requires="v">
                <p:oleObj spid="_x0000_s41990" name="Equação" r:id="rId11" imgW="3632040" imgH="520560" progId="Equation.3">
                  <p:embed/>
                </p:oleObj>
              </mc:Choice>
              <mc:Fallback>
                <p:oleObj name="Equação" r:id="rId11" imgW="3632040" imgH="520560" progId="Equation.3">
                  <p:embed/>
                  <p:pic>
                    <p:nvPicPr>
                      <p:cNvPr id="0" name=""/>
                      <p:cNvPicPr>
                        <a:picLocks noChangeAspect="1" noChangeArrowheads="1"/>
                      </p:cNvPicPr>
                      <p:nvPr/>
                    </p:nvPicPr>
                    <p:blipFill>
                      <a:blip r:embed="rId12"/>
                      <a:srcRect/>
                      <a:stretch>
                        <a:fillRect/>
                      </a:stretch>
                    </p:blipFill>
                    <p:spPr bwMode="auto">
                      <a:xfrm>
                        <a:off x="2915816" y="6073477"/>
                        <a:ext cx="3638550" cy="52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8264565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ChangeArrowheads="1"/>
          </p:cNvSpPr>
          <p:nvPr/>
        </p:nvSpPr>
        <p:spPr bwMode="auto">
          <a:xfrm>
            <a:off x="134938" y="260350"/>
            <a:ext cx="64531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FF0000"/>
                </a:solidFill>
              </a:rPr>
              <a:t>Modelo NRTL (1968):</a:t>
            </a:r>
          </a:p>
        </p:txBody>
      </p:sp>
      <p:sp>
        <p:nvSpPr>
          <p:cNvPr id="13317" name="Rectangle 3"/>
          <p:cNvSpPr>
            <a:spLocks noChangeArrowheads="1"/>
          </p:cNvSpPr>
          <p:nvPr/>
        </p:nvSpPr>
        <p:spPr bwMode="auto">
          <a:xfrm>
            <a:off x="146050" y="979488"/>
            <a:ext cx="8602663"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0000"/>
              </a:lnSpc>
              <a:spcBef>
                <a:spcPct val="20000"/>
              </a:spcBef>
            </a:pPr>
            <a:r>
              <a:rPr lang="pt-BR" altLang="pt-BR" sz="2800">
                <a:solidFill>
                  <a:srgbClr val="008E18"/>
                </a:solidFill>
              </a:rPr>
              <a:t>O modelo </a:t>
            </a:r>
            <a:r>
              <a:rPr lang="pt-BR" altLang="pt-BR" sz="2800" i="1">
                <a:solidFill>
                  <a:srgbClr val="008E18"/>
                </a:solidFill>
              </a:rPr>
              <a:t>Non-Randon Two Liquid</a:t>
            </a:r>
            <a:r>
              <a:rPr lang="pt-BR" altLang="pt-BR" sz="2800">
                <a:solidFill>
                  <a:srgbClr val="008E18"/>
                </a:solidFill>
              </a:rPr>
              <a:t>, de Renon e Prausnitz, também utiliza o conceito de composição local tão bem aproveitado por Wilson, para desenvolver uma correção de não-idealidade:</a:t>
            </a:r>
          </a:p>
        </p:txBody>
      </p:sp>
      <p:graphicFrame>
        <p:nvGraphicFramePr>
          <p:cNvPr id="13315" name="Object 17"/>
          <p:cNvGraphicFramePr>
            <a:graphicFrameLocks noChangeAspect="1"/>
          </p:cNvGraphicFramePr>
          <p:nvPr/>
        </p:nvGraphicFramePr>
        <p:xfrm>
          <a:off x="979488" y="4786313"/>
          <a:ext cx="7175500" cy="1574800"/>
        </p:xfrm>
        <a:graphic>
          <a:graphicData uri="http://schemas.openxmlformats.org/presentationml/2006/ole">
            <mc:AlternateContent xmlns:mc="http://schemas.openxmlformats.org/markup-compatibility/2006">
              <mc:Choice xmlns:v="urn:schemas-microsoft-com:vml" Requires="v">
                <p:oleObj spid="_x0000_s13321" name="Equação" r:id="rId3" imgW="7175160" imgH="1574640" progId="Equation.3">
                  <p:embed/>
                </p:oleObj>
              </mc:Choice>
              <mc:Fallback>
                <p:oleObj name="Equação" r:id="rId3" imgW="7175160" imgH="1574640" progId="Equation.3">
                  <p:embed/>
                  <p:pic>
                    <p:nvPicPr>
                      <p:cNvPr id="0" name="Object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9488" y="4786313"/>
                        <a:ext cx="7175500" cy="157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 name="Objeto 1"/>
          <p:cNvGraphicFramePr>
            <a:graphicFrameLocks noChangeAspect="1"/>
          </p:cNvGraphicFramePr>
          <p:nvPr>
            <p:extLst>
              <p:ext uri="{D42A27DB-BD31-4B8C-83A1-F6EECF244321}">
                <p14:modId xmlns:p14="http://schemas.microsoft.com/office/powerpoint/2010/main" val="2697911465"/>
              </p:ext>
            </p:extLst>
          </p:nvPr>
        </p:nvGraphicFramePr>
        <p:xfrm>
          <a:off x="2987824" y="2780928"/>
          <a:ext cx="3175000" cy="1546225"/>
        </p:xfrm>
        <a:graphic>
          <a:graphicData uri="http://schemas.openxmlformats.org/presentationml/2006/ole">
            <mc:AlternateContent xmlns:mc="http://schemas.openxmlformats.org/markup-compatibility/2006">
              <mc:Choice xmlns:v="urn:schemas-microsoft-com:vml" Requires="v">
                <p:oleObj spid="_x0000_s13322" name="Equação" r:id="rId5" imgW="3162240" imgH="1536480" progId="Equation.3">
                  <p:embed/>
                </p:oleObj>
              </mc:Choice>
              <mc:Fallback>
                <p:oleObj name="Equação" r:id="rId5" imgW="3162240" imgH="1536480" progId="Equation.3">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7824" y="2780928"/>
                        <a:ext cx="3175000" cy="154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ChangeArrowheads="1"/>
          </p:cNvSpPr>
          <p:nvPr/>
        </p:nvSpPr>
        <p:spPr bwMode="auto">
          <a:xfrm>
            <a:off x="134938" y="260350"/>
            <a:ext cx="64531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FF0000"/>
                </a:solidFill>
              </a:rPr>
              <a:t>onde</a:t>
            </a:r>
          </a:p>
        </p:txBody>
      </p:sp>
      <p:sp>
        <p:nvSpPr>
          <p:cNvPr id="14342" name="Rectangle 3"/>
          <p:cNvSpPr>
            <a:spLocks noChangeArrowheads="1"/>
          </p:cNvSpPr>
          <p:nvPr/>
        </p:nvSpPr>
        <p:spPr bwMode="auto">
          <a:xfrm>
            <a:off x="179388" y="2420938"/>
            <a:ext cx="8785225" cy="410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0000"/>
              </a:lnSpc>
              <a:spcBef>
                <a:spcPct val="20000"/>
              </a:spcBef>
            </a:pPr>
            <a:r>
              <a:rPr lang="pt-BR" altLang="pt-BR" sz="2800">
                <a:solidFill>
                  <a:srgbClr val="008E18"/>
                </a:solidFill>
              </a:rPr>
              <a:t>Esse modelo permite a previsão de ocorrência de equilíbrio líquido-líquido, sendo uma vantagem em relação ao de Wilson.</a:t>
            </a:r>
          </a:p>
          <a:p>
            <a:pPr algn="just" eaLnBrk="1" hangingPunct="1">
              <a:lnSpc>
                <a:spcPct val="80000"/>
              </a:lnSpc>
              <a:spcBef>
                <a:spcPct val="20000"/>
              </a:spcBef>
            </a:pPr>
            <a:endParaRPr lang="pt-BR" altLang="pt-BR" sz="1200">
              <a:solidFill>
                <a:srgbClr val="008E18"/>
              </a:solidFill>
            </a:endParaRPr>
          </a:p>
          <a:p>
            <a:pPr algn="just" eaLnBrk="1" hangingPunct="1">
              <a:lnSpc>
                <a:spcPct val="80000"/>
              </a:lnSpc>
              <a:spcBef>
                <a:spcPct val="20000"/>
              </a:spcBef>
            </a:pPr>
            <a:r>
              <a:rPr lang="pt-BR" altLang="pt-BR" sz="2800">
                <a:solidFill>
                  <a:srgbClr val="0000FF"/>
                </a:solidFill>
              </a:rPr>
              <a:t>O modelo apresenta três parâmetros para uma mistura binária, os dois parâmetros associados a energias de interação e o fator de não-randomicidade, o parâmetro </a:t>
            </a:r>
            <a:r>
              <a:rPr lang="pt-BR" altLang="pt-BR" sz="2800">
                <a:solidFill>
                  <a:srgbClr val="0000FF"/>
                </a:solidFill>
                <a:latin typeface="Symbol" pitchFamily="18" charset="2"/>
              </a:rPr>
              <a:t>a</a:t>
            </a:r>
            <a:r>
              <a:rPr lang="pt-BR" altLang="pt-BR" sz="2800">
                <a:solidFill>
                  <a:srgbClr val="0000FF"/>
                </a:solidFill>
              </a:rPr>
              <a:t>.</a:t>
            </a:r>
          </a:p>
          <a:p>
            <a:pPr algn="just" eaLnBrk="1" hangingPunct="1">
              <a:lnSpc>
                <a:spcPct val="80000"/>
              </a:lnSpc>
              <a:spcBef>
                <a:spcPct val="20000"/>
              </a:spcBef>
            </a:pPr>
            <a:endParaRPr lang="pt-BR" altLang="pt-BR" sz="1200">
              <a:solidFill>
                <a:srgbClr val="0000FF"/>
              </a:solidFill>
            </a:endParaRPr>
          </a:p>
          <a:p>
            <a:pPr algn="just" eaLnBrk="1" hangingPunct="1">
              <a:lnSpc>
                <a:spcPct val="80000"/>
              </a:lnSpc>
              <a:spcBef>
                <a:spcPct val="20000"/>
              </a:spcBef>
            </a:pPr>
            <a:r>
              <a:rPr lang="pt-BR" altLang="pt-BR" sz="2800">
                <a:solidFill>
                  <a:srgbClr val="0000FF"/>
                </a:solidFill>
              </a:rPr>
              <a:t>É comum fixar este último parâmetro igual a 0,3 para que não haja um excesso de parâmetros a serem determinados a partir dos dados experimentais.</a:t>
            </a:r>
          </a:p>
        </p:txBody>
      </p:sp>
      <p:graphicFrame>
        <p:nvGraphicFramePr>
          <p:cNvPr id="14338" name="Object 6"/>
          <p:cNvGraphicFramePr>
            <a:graphicFrameLocks noChangeAspect="1"/>
          </p:cNvGraphicFramePr>
          <p:nvPr/>
        </p:nvGraphicFramePr>
        <p:xfrm>
          <a:off x="250825" y="981075"/>
          <a:ext cx="2654300" cy="876300"/>
        </p:xfrm>
        <a:graphic>
          <a:graphicData uri="http://schemas.openxmlformats.org/presentationml/2006/ole">
            <mc:AlternateContent xmlns:mc="http://schemas.openxmlformats.org/markup-compatibility/2006">
              <mc:Choice xmlns:v="urn:schemas-microsoft-com:vml" Requires="v">
                <p:oleObj spid="_x0000_s14346" name="Equation" r:id="rId3" imgW="2654280" imgH="876240" progId="Equation.3">
                  <p:embed/>
                </p:oleObj>
              </mc:Choice>
              <mc:Fallback>
                <p:oleObj name="Equation" r:id="rId3" imgW="2654280" imgH="87624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981075"/>
                        <a:ext cx="2654300"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339" name="Object 7"/>
          <p:cNvGraphicFramePr>
            <a:graphicFrameLocks noChangeAspect="1"/>
          </p:cNvGraphicFramePr>
          <p:nvPr/>
        </p:nvGraphicFramePr>
        <p:xfrm>
          <a:off x="3708400" y="1252538"/>
          <a:ext cx="2667000" cy="482600"/>
        </p:xfrm>
        <a:graphic>
          <a:graphicData uri="http://schemas.openxmlformats.org/presentationml/2006/ole">
            <mc:AlternateContent xmlns:mc="http://schemas.openxmlformats.org/markup-compatibility/2006">
              <mc:Choice xmlns:v="urn:schemas-microsoft-com:vml" Requires="v">
                <p:oleObj spid="_x0000_s14347" name="Equation" r:id="rId5" imgW="2666880" imgH="482400" progId="Equation.3">
                  <p:embed/>
                </p:oleObj>
              </mc:Choice>
              <mc:Fallback>
                <p:oleObj name="Equation" r:id="rId5" imgW="2666880" imgH="482400"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08400" y="1252538"/>
                        <a:ext cx="266700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340" name="Object 8"/>
          <p:cNvGraphicFramePr>
            <a:graphicFrameLocks noChangeAspect="1"/>
          </p:cNvGraphicFramePr>
          <p:nvPr/>
        </p:nvGraphicFramePr>
        <p:xfrm>
          <a:off x="7235825" y="1252538"/>
          <a:ext cx="1155700" cy="482600"/>
        </p:xfrm>
        <a:graphic>
          <a:graphicData uri="http://schemas.openxmlformats.org/presentationml/2006/ole">
            <mc:AlternateContent xmlns:mc="http://schemas.openxmlformats.org/markup-compatibility/2006">
              <mc:Choice xmlns:v="urn:schemas-microsoft-com:vml" Requires="v">
                <p:oleObj spid="_x0000_s14348" name="Equation" r:id="rId7" imgW="1155600" imgH="482400" progId="Equation.3">
                  <p:embed/>
                </p:oleObj>
              </mc:Choice>
              <mc:Fallback>
                <p:oleObj name="Equation" r:id="rId7" imgW="1155600" imgH="4824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35825" y="1252538"/>
                        <a:ext cx="115570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029" name="Rectangle 5"/>
              <p:cNvSpPr>
                <a:spLocks noChangeArrowheads="1"/>
              </p:cNvSpPr>
              <p:nvPr/>
            </p:nvSpPr>
            <p:spPr bwMode="auto">
              <a:xfrm>
                <a:off x="146050" y="188913"/>
                <a:ext cx="8747125" cy="655245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90000"/>
                  </a:lnSpc>
                  <a:spcBef>
                    <a:spcPct val="20000"/>
                  </a:spcBef>
                </a:pPr>
                <a:r>
                  <a:rPr lang="pt-BR" altLang="pt-BR" sz="2800" dirty="0" smtClean="0">
                    <a:solidFill>
                      <a:srgbClr val="0000FF"/>
                    </a:solidFill>
                  </a:rPr>
                  <a:t>Para a compressão desse material, vamos continuar utilizando a lógica de apresentação de conceitos da disciplina e vamos introduzir propriedades que estão interligadas ao coeficiente de atividade </a:t>
                </a:r>
                <a14:m>
                  <m:oMath xmlns:m="http://schemas.openxmlformats.org/officeDocument/2006/math">
                    <m:r>
                      <a:rPr lang="pt-BR" altLang="pt-BR" sz="2800" b="0" i="1" smtClean="0">
                        <a:solidFill>
                          <a:srgbClr val="0000FF"/>
                        </a:solidFill>
                        <a:latin typeface="Cambria Math"/>
                      </a:rPr>
                      <m:t>(</m:t>
                    </m:r>
                    <m:r>
                      <a:rPr lang="pt-BR" altLang="pt-BR" sz="2800" b="0" i="1" smtClean="0">
                        <a:solidFill>
                          <a:srgbClr val="0000FF"/>
                        </a:solidFill>
                        <a:latin typeface="Cambria Math"/>
                      </a:rPr>
                      <m:t>𝛾</m:t>
                    </m:r>
                    <m:r>
                      <a:rPr lang="pt-BR" altLang="pt-BR" sz="2800" b="0" i="1" smtClean="0">
                        <a:solidFill>
                          <a:srgbClr val="0000FF"/>
                        </a:solidFill>
                        <a:latin typeface="Cambria Math"/>
                      </a:rPr>
                      <m:t>)</m:t>
                    </m:r>
                  </m:oMath>
                </a14:m>
                <a:r>
                  <a:rPr lang="pt-BR" altLang="pt-BR" sz="2800" dirty="0" smtClean="0">
                    <a:solidFill>
                      <a:srgbClr val="0000FF"/>
                    </a:solidFill>
                  </a:rPr>
                  <a:t>, que são a energia de </a:t>
                </a:r>
                <a:r>
                  <a:rPr lang="pt-BR" altLang="pt-BR" sz="2800" dirty="0" err="1" smtClean="0">
                    <a:solidFill>
                      <a:srgbClr val="0000FF"/>
                    </a:solidFill>
                  </a:rPr>
                  <a:t>Gibbs</a:t>
                </a:r>
                <a:r>
                  <a:rPr lang="pt-BR" altLang="pt-BR" sz="2800" dirty="0" smtClean="0">
                    <a:solidFill>
                      <a:srgbClr val="0000FF"/>
                    </a:solidFill>
                  </a:rPr>
                  <a:t> em excesso </a:t>
                </a:r>
                <a14:m>
                  <m:oMath xmlns:m="http://schemas.openxmlformats.org/officeDocument/2006/math">
                    <m:r>
                      <a:rPr lang="pt-BR" altLang="pt-BR" sz="2800" b="0" i="1" smtClean="0">
                        <a:solidFill>
                          <a:srgbClr val="0000FF"/>
                        </a:solidFill>
                        <a:latin typeface="Cambria Math"/>
                      </a:rPr>
                      <m:t>(</m:t>
                    </m:r>
                    <m:sSup>
                      <m:sSupPr>
                        <m:ctrlPr>
                          <a:rPr lang="pt-BR" altLang="pt-BR" sz="2800" b="0" i="1" smtClean="0">
                            <a:solidFill>
                              <a:srgbClr val="0000FF"/>
                            </a:solidFill>
                            <a:latin typeface="Cambria Math"/>
                          </a:rPr>
                        </m:ctrlPr>
                      </m:sSupPr>
                      <m:e>
                        <m:r>
                          <a:rPr lang="pt-BR" altLang="pt-BR" sz="2800" b="0" i="1" smtClean="0">
                            <a:solidFill>
                              <a:srgbClr val="0000FF"/>
                            </a:solidFill>
                            <a:latin typeface="Cambria Math"/>
                          </a:rPr>
                          <m:t>𝐺</m:t>
                        </m:r>
                      </m:e>
                      <m:sup>
                        <m:r>
                          <a:rPr lang="pt-BR" altLang="pt-BR" sz="2800" b="0" i="1" smtClean="0">
                            <a:solidFill>
                              <a:srgbClr val="0000FF"/>
                            </a:solidFill>
                            <a:latin typeface="Cambria Math"/>
                          </a:rPr>
                          <m:t>𝐸</m:t>
                        </m:r>
                      </m:sup>
                    </m:sSup>
                    <m:r>
                      <a:rPr lang="pt-BR" altLang="pt-BR" sz="2800" b="0" i="1" smtClean="0">
                        <a:solidFill>
                          <a:srgbClr val="0000FF"/>
                        </a:solidFill>
                        <a:latin typeface="Cambria Math"/>
                      </a:rPr>
                      <m:t>)</m:t>
                    </m:r>
                  </m:oMath>
                </a14:m>
                <a:r>
                  <a:rPr lang="pt-BR" altLang="pt-BR" sz="2800" dirty="0" smtClean="0">
                    <a:solidFill>
                      <a:srgbClr val="0000FF"/>
                    </a:solidFill>
                  </a:rPr>
                  <a:t>, o potencial químico </a:t>
                </a:r>
                <a14:m>
                  <m:oMath xmlns:m="http://schemas.openxmlformats.org/officeDocument/2006/math">
                    <m:r>
                      <a:rPr lang="pt-BR" altLang="pt-BR" sz="2800" b="0" i="1" smtClean="0">
                        <a:solidFill>
                          <a:srgbClr val="0000FF"/>
                        </a:solidFill>
                        <a:latin typeface="Cambria Math"/>
                      </a:rPr>
                      <m:t>(</m:t>
                    </m:r>
                    <m:sSup>
                      <m:sSupPr>
                        <m:ctrlPr>
                          <a:rPr lang="pt-BR" altLang="pt-BR" sz="2800" b="0" i="1" smtClean="0">
                            <a:solidFill>
                              <a:srgbClr val="0000FF"/>
                            </a:solidFill>
                            <a:latin typeface="Cambria Math"/>
                          </a:rPr>
                        </m:ctrlPr>
                      </m:sSupPr>
                      <m:e>
                        <m:r>
                          <a:rPr lang="pt-BR" altLang="pt-BR" sz="2800" b="0" i="1" smtClean="0">
                            <a:solidFill>
                              <a:srgbClr val="0000FF"/>
                            </a:solidFill>
                            <a:latin typeface="Cambria Math"/>
                          </a:rPr>
                          <m:t>𝜇</m:t>
                        </m:r>
                      </m:e>
                      <m:sup>
                        <m:r>
                          <a:rPr lang="pt-BR" altLang="pt-BR" sz="2800" b="0" i="1" smtClean="0">
                            <a:solidFill>
                              <a:srgbClr val="0000FF"/>
                            </a:solidFill>
                            <a:latin typeface="Cambria Math"/>
                          </a:rPr>
                          <m:t>𝐸</m:t>
                        </m:r>
                      </m:sup>
                    </m:sSup>
                    <m:r>
                      <a:rPr lang="pt-BR" altLang="pt-BR" sz="2800" b="0" i="1" smtClean="0">
                        <a:solidFill>
                          <a:srgbClr val="0000FF"/>
                        </a:solidFill>
                        <a:latin typeface="Cambria Math"/>
                      </a:rPr>
                      <m:t>)</m:t>
                    </m:r>
                  </m:oMath>
                </a14:m>
                <a:r>
                  <a:rPr lang="pt-BR" altLang="pt-BR" sz="2800" dirty="0" smtClean="0">
                    <a:solidFill>
                      <a:srgbClr val="0000FF"/>
                    </a:solidFill>
                  </a:rPr>
                  <a:t> em excesso e a entalpia em excesso </a:t>
                </a:r>
                <a14:m>
                  <m:oMath xmlns:m="http://schemas.openxmlformats.org/officeDocument/2006/math">
                    <m:r>
                      <a:rPr lang="pt-BR" altLang="pt-BR" sz="2800" b="0" i="1" smtClean="0">
                        <a:solidFill>
                          <a:srgbClr val="0000FF"/>
                        </a:solidFill>
                        <a:latin typeface="Cambria Math"/>
                      </a:rPr>
                      <m:t>(</m:t>
                    </m:r>
                    <m:sSup>
                      <m:sSupPr>
                        <m:ctrlPr>
                          <a:rPr lang="pt-BR" altLang="pt-BR" sz="2800" b="0" i="1" smtClean="0">
                            <a:solidFill>
                              <a:srgbClr val="0000FF"/>
                            </a:solidFill>
                            <a:latin typeface="Cambria Math"/>
                          </a:rPr>
                        </m:ctrlPr>
                      </m:sSupPr>
                      <m:e>
                        <m:r>
                          <a:rPr lang="pt-BR" altLang="pt-BR" sz="2800" b="0" i="1" smtClean="0">
                            <a:solidFill>
                              <a:srgbClr val="0000FF"/>
                            </a:solidFill>
                            <a:latin typeface="Cambria Math"/>
                          </a:rPr>
                          <m:t>𝐻</m:t>
                        </m:r>
                      </m:e>
                      <m:sup>
                        <m:r>
                          <a:rPr lang="pt-BR" altLang="pt-BR" sz="2800" b="0" i="1" smtClean="0">
                            <a:solidFill>
                              <a:srgbClr val="0000FF"/>
                            </a:solidFill>
                            <a:latin typeface="Cambria Math"/>
                          </a:rPr>
                          <m:t>𝐸</m:t>
                        </m:r>
                      </m:sup>
                    </m:sSup>
                    <m:r>
                      <a:rPr lang="pt-BR" altLang="pt-BR" sz="2800" b="0" i="1" smtClean="0">
                        <a:solidFill>
                          <a:srgbClr val="0000FF"/>
                        </a:solidFill>
                        <a:latin typeface="Cambria Math"/>
                      </a:rPr>
                      <m:t>)</m:t>
                    </m:r>
                  </m:oMath>
                </a14:m>
                <a:r>
                  <a:rPr lang="pt-BR" altLang="pt-BR" sz="2800" dirty="0" smtClean="0">
                    <a:solidFill>
                      <a:srgbClr val="0000FF"/>
                    </a:solidFill>
                  </a:rPr>
                  <a:t>:</a:t>
                </a:r>
              </a:p>
              <a:p>
                <a:pPr algn="just" eaLnBrk="1" hangingPunct="1">
                  <a:lnSpc>
                    <a:spcPct val="90000"/>
                  </a:lnSpc>
                  <a:spcBef>
                    <a:spcPct val="20000"/>
                  </a:spcBef>
                </a:pPr>
                <a14:m>
                  <m:oMathPara xmlns:m="http://schemas.openxmlformats.org/officeDocument/2006/math">
                    <m:oMathParaPr>
                      <m:jc m:val="centerGroup"/>
                    </m:oMathParaPr>
                    <m:oMath xmlns:m="http://schemas.openxmlformats.org/officeDocument/2006/math">
                      <m:f>
                        <m:fPr>
                          <m:ctrlPr>
                            <a:rPr lang="pt-BR" altLang="pt-BR" sz="2800" b="0" i="1" smtClean="0">
                              <a:solidFill>
                                <a:srgbClr val="0000FF"/>
                              </a:solidFill>
                              <a:latin typeface="Cambria Math"/>
                              <a:cs typeface="Arial" charset="0"/>
                            </a:rPr>
                          </m:ctrlPr>
                        </m:fPr>
                        <m:num>
                          <m:sSup>
                            <m:sSupPr>
                              <m:ctrlPr>
                                <a:rPr lang="pt-BR" altLang="pt-BR" sz="2800" b="0" i="1" smtClean="0">
                                  <a:solidFill>
                                    <a:srgbClr val="0000FF"/>
                                  </a:solidFill>
                                  <a:latin typeface="Cambria Math"/>
                                  <a:cs typeface="Arial" charset="0"/>
                                </a:rPr>
                              </m:ctrlPr>
                            </m:sSupPr>
                            <m:e>
                              <m:r>
                                <a:rPr lang="pt-BR" altLang="pt-BR" sz="2800" b="0" i="1" smtClean="0">
                                  <a:solidFill>
                                    <a:srgbClr val="0000FF"/>
                                  </a:solidFill>
                                  <a:latin typeface="Cambria Math"/>
                                  <a:cs typeface="Arial" charset="0"/>
                                </a:rPr>
                                <m:t>𝐺</m:t>
                              </m:r>
                            </m:e>
                            <m:sup>
                              <m:r>
                                <a:rPr lang="pt-BR" altLang="pt-BR" sz="2800" b="0" i="1" smtClean="0">
                                  <a:solidFill>
                                    <a:srgbClr val="0000FF"/>
                                  </a:solidFill>
                                  <a:latin typeface="Cambria Math"/>
                                  <a:cs typeface="Arial" charset="0"/>
                                </a:rPr>
                                <m:t>𝐸</m:t>
                              </m:r>
                            </m:sup>
                          </m:sSup>
                        </m:num>
                        <m:den>
                          <m:r>
                            <a:rPr lang="pt-BR" altLang="pt-BR" sz="2800" b="0" i="1" smtClean="0">
                              <a:solidFill>
                                <a:srgbClr val="0000FF"/>
                              </a:solidFill>
                              <a:latin typeface="Cambria Math"/>
                              <a:cs typeface="Arial" charset="0"/>
                            </a:rPr>
                            <m:t>𝑅𝑇</m:t>
                          </m:r>
                        </m:den>
                      </m:f>
                      <m:r>
                        <a:rPr lang="pt-BR" altLang="pt-BR" sz="2800" b="0" i="1" smtClean="0">
                          <a:solidFill>
                            <a:srgbClr val="0000FF"/>
                          </a:solidFill>
                          <a:latin typeface="Cambria Math"/>
                          <a:cs typeface="Arial" charset="0"/>
                        </a:rPr>
                        <m:t>=</m:t>
                      </m:r>
                      <m:nary>
                        <m:naryPr>
                          <m:chr m:val="∑"/>
                          <m:limLoc m:val="subSup"/>
                          <m:supHide m:val="on"/>
                          <m:ctrlPr>
                            <a:rPr lang="pt-BR" altLang="pt-BR" sz="2800" b="0" i="1" smtClean="0">
                              <a:solidFill>
                                <a:srgbClr val="0000FF"/>
                              </a:solidFill>
                              <a:latin typeface="Cambria Math"/>
                              <a:cs typeface="Arial" charset="0"/>
                            </a:rPr>
                          </m:ctrlPr>
                        </m:naryPr>
                        <m:sub>
                          <m:r>
                            <m:rPr>
                              <m:brk m:alnAt="9"/>
                            </m:rPr>
                            <a:rPr lang="pt-BR" altLang="pt-BR" sz="2800" b="0" i="1" smtClean="0">
                              <a:solidFill>
                                <a:srgbClr val="0000FF"/>
                              </a:solidFill>
                              <a:latin typeface="Cambria Math"/>
                              <a:cs typeface="Arial" charset="0"/>
                            </a:rPr>
                            <m:t>𝑖</m:t>
                          </m:r>
                        </m:sub>
                        <m:sup/>
                        <m:e>
                          <m:sSub>
                            <m:sSubPr>
                              <m:ctrlPr>
                                <a:rPr lang="pt-BR" altLang="pt-BR" sz="2800" b="0" i="1" smtClean="0">
                                  <a:solidFill>
                                    <a:srgbClr val="0000FF"/>
                                  </a:solidFill>
                                  <a:latin typeface="Cambria Math"/>
                                  <a:cs typeface="Arial" charset="0"/>
                                </a:rPr>
                              </m:ctrlPr>
                            </m:sSubPr>
                            <m:e>
                              <m:r>
                                <a:rPr lang="pt-BR" altLang="pt-BR" sz="2800" b="0" i="1" smtClean="0">
                                  <a:solidFill>
                                    <a:srgbClr val="0000FF"/>
                                  </a:solidFill>
                                  <a:latin typeface="Cambria Math"/>
                                  <a:cs typeface="Arial" charset="0"/>
                                </a:rPr>
                                <m:t>𝑥</m:t>
                              </m:r>
                            </m:e>
                            <m:sub>
                              <m:r>
                                <a:rPr lang="pt-BR" altLang="pt-BR" sz="2800" b="0" i="1" smtClean="0">
                                  <a:solidFill>
                                    <a:srgbClr val="0000FF"/>
                                  </a:solidFill>
                                  <a:latin typeface="Cambria Math"/>
                                  <a:cs typeface="Arial" charset="0"/>
                                </a:rPr>
                                <m:t>𝑖</m:t>
                              </m:r>
                            </m:sub>
                          </m:sSub>
                          <m:r>
                            <m:rPr>
                              <m:sty m:val="p"/>
                            </m:rPr>
                            <a:rPr lang="pt-BR" altLang="pt-BR" sz="2800" b="0" i="0" smtClean="0">
                              <a:solidFill>
                                <a:srgbClr val="0000FF"/>
                              </a:solidFill>
                              <a:latin typeface="Cambria Math"/>
                              <a:cs typeface="Arial" charset="0"/>
                            </a:rPr>
                            <m:t>ln</m:t>
                          </m:r>
                          <m:r>
                            <a:rPr lang="pt-BR" altLang="pt-BR" sz="2800" b="0" i="1" smtClean="0">
                              <a:solidFill>
                                <a:srgbClr val="0000FF"/>
                              </a:solidFill>
                              <a:latin typeface="Cambria Math"/>
                              <a:cs typeface="Arial" charset="0"/>
                            </a:rPr>
                            <m:t>⁡(</m:t>
                          </m:r>
                          <m:sSub>
                            <m:sSubPr>
                              <m:ctrlPr>
                                <a:rPr lang="pt-BR" altLang="pt-BR" sz="2800" b="0" i="1" smtClean="0">
                                  <a:solidFill>
                                    <a:srgbClr val="0000FF"/>
                                  </a:solidFill>
                                  <a:latin typeface="Cambria Math"/>
                                  <a:cs typeface="Arial" charset="0"/>
                                </a:rPr>
                              </m:ctrlPr>
                            </m:sSubPr>
                            <m:e>
                              <m:r>
                                <a:rPr lang="pt-BR" altLang="pt-BR" sz="2800" b="0" i="1" smtClean="0">
                                  <a:solidFill>
                                    <a:srgbClr val="0000FF"/>
                                  </a:solidFill>
                                  <a:latin typeface="Cambria Math"/>
                                  <a:cs typeface="Arial" charset="0"/>
                                </a:rPr>
                                <m:t>𝛾</m:t>
                              </m:r>
                            </m:e>
                            <m:sub>
                              <m:r>
                                <a:rPr lang="pt-BR" altLang="pt-BR" sz="2800" b="0" i="1" smtClean="0">
                                  <a:solidFill>
                                    <a:srgbClr val="0000FF"/>
                                  </a:solidFill>
                                  <a:latin typeface="Cambria Math"/>
                                  <a:cs typeface="Arial" charset="0"/>
                                </a:rPr>
                                <m:t>𝑖</m:t>
                              </m:r>
                            </m:sub>
                          </m:sSub>
                          <m:r>
                            <a:rPr lang="pt-BR" altLang="pt-BR" sz="2800" b="0" i="1" smtClean="0">
                              <a:solidFill>
                                <a:srgbClr val="0000FF"/>
                              </a:solidFill>
                              <a:latin typeface="Cambria Math"/>
                              <a:cs typeface="Arial" charset="0"/>
                            </a:rPr>
                            <m:t>)</m:t>
                          </m:r>
                        </m:e>
                      </m:nary>
                    </m:oMath>
                  </m:oMathPara>
                </a14:m>
                <a:endParaRPr lang="pt-BR" altLang="pt-BR" sz="2800" b="0" dirty="0" smtClean="0">
                  <a:solidFill>
                    <a:srgbClr val="0000FF"/>
                  </a:solidFill>
                  <a:cs typeface="Arial" charset="0"/>
                </a:endParaRPr>
              </a:p>
              <a:p>
                <a:pPr algn="just" eaLnBrk="1" hangingPunct="1">
                  <a:lnSpc>
                    <a:spcPct val="90000"/>
                  </a:lnSpc>
                  <a:spcBef>
                    <a:spcPct val="20000"/>
                  </a:spcBef>
                </a:pPr>
                <a:endParaRPr lang="pt-BR" altLang="pt-BR" sz="2000" b="0" dirty="0" smtClean="0">
                  <a:solidFill>
                    <a:srgbClr val="0000FF"/>
                  </a:solidFill>
                  <a:cs typeface="Arial" charset="0"/>
                </a:endParaRPr>
              </a:p>
              <a:p>
                <a:pPr algn="just" eaLnBrk="1" hangingPunct="1">
                  <a:lnSpc>
                    <a:spcPct val="90000"/>
                  </a:lnSpc>
                  <a:spcBef>
                    <a:spcPct val="20000"/>
                  </a:spcBef>
                </a:pPr>
                <a14:m>
                  <m:oMathPara xmlns:m="http://schemas.openxmlformats.org/officeDocument/2006/math">
                    <m:oMathParaPr>
                      <m:jc m:val="centerGroup"/>
                    </m:oMathParaPr>
                    <m:oMath xmlns:m="http://schemas.openxmlformats.org/officeDocument/2006/math">
                      <m:func>
                        <m:funcPr>
                          <m:ctrlPr>
                            <a:rPr lang="pt-BR" altLang="pt-BR" sz="2800" b="0" i="1" smtClean="0">
                              <a:solidFill>
                                <a:srgbClr val="0000FF"/>
                              </a:solidFill>
                              <a:latin typeface="Cambria Math"/>
                              <a:cs typeface="Arial" charset="0"/>
                            </a:rPr>
                          </m:ctrlPr>
                        </m:funcPr>
                        <m:fName>
                          <m:r>
                            <m:rPr>
                              <m:sty m:val="p"/>
                            </m:rPr>
                            <a:rPr lang="pt-BR" altLang="pt-BR" sz="2800" b="0" i="0" smtClean="0">
                              <a:solidFill>
                                <a:srgbClr val="0000FF"/>
                              </a:solidFill>
                              <a:latin typeface="Cambria Math"/>
                              <a:cs typeface="Arial" charset="0"/>
                            </a:rPr>
                            <m:t>ln</m:t>
                          </m:r>
                        </m:fName>
                        <m:e>
                          <m:d>
                            <m:dPr>
                              <m:ctrlPr>
                                <a:rPr lang="pt-BR" altLang="pt-BR" sz="2800" b="0" i="1" smtClean="0">
                                  <a:solidFill>
                                    <a:srgbClr val="0000FF"/>
                                  </a:solidFill>
                                  <a:latin typeface="Cambria Math"/>
                                  <a:cs typeface="Arial" charset="0"/>
                                </a:rPr>
                              </m:ctrlPr>
                            </m:dPr>
                            <m:e>
                              <m:sSub>
                                <m:sSubPr>
                                  <m:ctrlPr>
                                    <a:rPr lang="pt-BR" altLang="pt-BR" sz="2800" b="0" i="1" smtClean="0">
                                      <a:solidFill>
                                        <a:srgbClr val="0000FF"/>
                                      </a:solidFill>
                                      <a:latin typeface="Cambria Math"/>
                                      <a:cs typeface="Arial" charset="0"/>
                                    </a:rPr>
                                  </m:ctrlPr>
                                </m:sSubPr>
                                <m:e>
                                  <m:r>
                                    <a:rPr lang="pt-BR" altLang="pt-BR" sz="2800" b="0" i="1" smtClean="0">
                                      <a:solidFill>
                                        <a:srgbClr val="0000FF"/>
                                      </a:solidFill>
                                      <a:latin typeface="Cambria Math"/>
                                      <a:cs typeface="Arial" charset="0"/>
                                    </a:rPr>
                                    <m:t>𝛾</m:t>
                                  </m:r>
                                </m:e>
                                <m:sub>
                                  <m:r>
                                    <a:rPr lang="pt-BR" altLang="pt-BR" sz="2800" b="0" i="1" smtClean="0">
                                      <a:solidFill>
                                        <a:srgbClr val="0000FF"/>
                                      </a:solidFill>
                                      <a:latin typeface="Cambria Math"/>
                                      <a:cs typeface="Arial" charset="0"/>
                                    </a:rPr>
                                    <m:t>𝑖</m:t>
                                  </m:r>
                                </m:sub>
                              </m:sSub>
                            </m:e>
                          </m:d>
                        </m:e>
                      </m:func>
                      <m:r>
                        <a:rPr lang="pt-BR" altLang="pt-BR" sz="2800" b="0" i="1" smtClean="0">
                          <a:solidFill>
                            <a:srgbClr val="0000FF"/>
                          </a:solidFill>
                          <a:latin typeface="Cambria Math"/>
                          <a:cs typeface="Arial" charset="0"/>
                        </a:rPr>
                        <m:t>=</m:t>
                      </m:r>
                      <m:f>
                        <m:fPr>
                          <m:ctrlPr>
                            <a:rPr lang="pt-BR" altLang="pt-BR" sz="2800" b="0" i="1" smtClean="0">
                              <a:solidFill>
                                <a:srgbClr val="0000FF"/>
                              </a:solidFill>
                              <a:latin typeface="Cambria Math"/>
                              <a:cs typeface="Arial" charset="0"/>
                            </a:rPr>
                          </m:ctrlPr>
                        </m:fPr>
                        <m:num>
                          <m:sSubSup>
                            <m:sSubSupPr>
                              <m:ctrlPr>
                                <a:rPr lang="pt-BR" altLang="pt-BR" sz="2800" b="0" i="1" smtClean="0">
                                  <a:solidFill>
                                    <a:srgbClr val="0000FF"/>
                                  </a:solidFill>
                                  <a:latin typeface="Cambria Math"/>
                                  <a:cs typeface="Arial" charset="0"/>
                                </a:rPr>
                              </m:ctrlPr>
                            </m:sSubSupPr>
                            <m:e>
                              <m:r>
                                <a:rPr lang="pt-BR" altLang="pt-BR" sz="2800" b="0" i="1" smtClean="0">
                                  <a:solidFill>
                                    <a:srgbClr val="0000FF"/>
                                  </a:solidFill>
                                  <a:latin typeface="Cambria Math"/>
                                  <a:cs typeface="Arial" charset="0"/>
                                </a:rPr>
                                <m:t>𝜇</m:t>
                              </m:r>
                            </m:e>
                            <m:sub>
                              <m:r>
                                <a:rPr lang="pt-BR" altLang="pt-BR" sz="2800" b="0" i="1" smtClean="0">
                                  <a:solidFill>
                                    <a:srgbClr val="0000FF"/>
                                  </a:solidFill>
                                  <a:latin typeface="Cambria Math"/>
                                  <a:cs typeface="Arial" charset="0"/>
                                </a:rPr>
                                <m:t>𝑖</m:t>
                              </m:r>
                            </m:sub>
                            <m:sup>
                              <m:r>
                                <a:rPr lang="pt-BR" altLang="pt-BR" sz="2800" b="0" i="1" smtClean="0">
                                  <a:solidFill>
                                    <a:srgbClr val="0000FF"/>
                                  </a:solidFill>
                                  <a:latin typeface="Cambria Math"/>
                                  <a:cs typeface="Arial" charset="0"/>
                                </a:rPr>
                                <m:t>𝐸</m:t>
                              </m:r>
                            </m:sup>
                          </m:sSubSup>
                        </m:num>
                        <m:den>
                          <m:r>
                            <a:rPr lang="pt-BR" altLang="pt-BR" sz="2800" b="0" i="1" smtClean="0">
                              <a:solidFill>
                                <a:srgbClr val="0000FF"/>
                              </a:solidFill>
                              <a:latin typeface="Cambria Math"/>
                              <a:cs typeface="Arial" charset="0"/>
                            </a:rPr>
                            <m:t>𝑅𝑇</m:t>
                          </m:r>
                        </m:den>
                      </m:f>
                      <m:r>
                        <a:rPr lang="pt-BR" altLang="pt-BR" sz="2800" b="0" i="1" smtClean="0">
                          <a:solidFill>
                            <a:srgbClr val="0000FF"/>
                          </a:solidFill>
                          <a:latin typeface="Cambria Math"/>
                          <a:cs typeface="Arial" charset="0"/>
                        </a:rPr>
                        <m:t>=</m:t>
                      </m:r>
                      <m:sSub>
                        <m:sSubPr>
                          <m:ctrlPr>
                            <a:rPr lang="pt-BR" altLang="pt-BR" sz="2800" b="0" i="1" smtClean="0">
                              <a:solidFill>
                                <a:srgbClr val="0000FF"/>
                              </a:solidFill>
                              <a:latin typeface="Cambria Math"/>
                              <a:cs typeface="Arial" charset="0"/>
                            </a:rPr>
                          </m:ctrlPr>
                        </m:sSubPr>
                        <m:e>
                          <m:d>
                            <m:dPr>
                              <m:ctrlPr>
                                <a:rPr lang="pt-BR" altLang="pt-BR" sz="2800" b="0" i="1" smtClean="0">
                                  <a:solidFill>
                                    <a:srgbClr val="0000FF"/>
                                  </a:solidFill>
                                  <a:latin typeface="Cambria Math"/>
                                  <a:cs typeface="Arial" charset="0"/>
                                </a:rPr>
                              </m:ctrlPr>
                            </m:dPr>
                            <m:e>
                              <m:f>
                                <m:fPr>
                                  <m:ctrlPr>
                                    <a:rPr lang="pt-BR" altLang="pt-BR" sz="2800" b="0" i="1" smtClean="0">
                                      <a:solidFill>
                                        <a:srgbClr val="0000FF"/>
                                      </a:solidFill>
                                      <a:latin typeface="Cambria Math"/>
                                      <a:cs typeface="Arial" charset="0"/>
                                    </a:rPr>
                                  </m:ctrlPr>
                                </m:fPr>
                                <m:num>
                                  <m:r>
                                    <a:rPr lang="pt-BR" altLang="pt-BR" sz="2800" b="0" i="1" smtClean="0">
                                      <a:solidFill>
                                        <a:srgbClr val="0000FF"/>
                                      </a:solidFill>
                                      <a:latin typeface="Cambria Math"/>
                                      <a:ea typeface="Cambria Math"/>
                                      <a:cs typeface="Arial" charset="0"/>
                                    </a:rPr>
                                    <m:t>𝜕</m:t>
                                  </m:r>
                                </m:num>
                                <m:den>
                                  <m:r>
                                    <a:rPr lang="pt-BR" altLang="pt-BR" sz="2800" b="0" i="1" smtClean="0">
                                      <a:solidFill>
                                        <a:srgbClr val="0000FF"/>
                                      </a:solidFill>
                                      <a:latin typeface="Cambria Math"/>
                                      <a:ea typeface="Cambria Math"/>
                                      <a:cs typeface="Arial" charset="0"/>
                                    </a:rPr>
                                    <m:t>𝜕</m:t>
                                  </m:r>
                                  <m:sSub>
                                    <m:sSubPr>
                                      <m:ctrlPr>
                                        <a:rPr lang="pt-BR" altLang="pt-BR" sz="2800" b="0" i="1" smtClean="0">
                                          <a:solidFill>
                                            <a:srgbClr val="0000FF"/>
                                          </a:solidFill>
                                          <a:latin typeface="Cambria Math"/>
                                          <a:ea typeface="Cambria Math"/>
                                          <a:cs typeface="Arial" charset="0"/>
                                        </a:rPr>
                                      </m:ctrlPr>
                                    </m:sSubPr>
                                    <m:e>
                                      <m:r>
                                        <a:rPr lang="pt-BR" altLang="pt-BR" sz="2800" b="0" i="1" smtClean="0">
                                          <a:solidFill>
                                            <a:srgbClr val="0000FF"/>
                                          </a:solidFill>
                                          <a:latin typeface="Cambria Math"/>
                                          <a:ea typeface="Cambria Math"/>
                                          <a:cs typeface="Arial" charset="0"/>
                                        </a:rPr>
                                        <m:t>𝑛</m:t>
                                      </m:r>
                                    </m:e>
                                    <m:sub>
                                      <m:r>
                                        <a:rPr lang="pt-BR" altLang="pt-BR" sz="2800" b="0" i="1" smtClean="0">
                                          <a:solidFill>
                                            <a:srgbClr val="0000FF"/>
                                          </a:solidFill>
                                          <a:latin typeface="Cambria Math"/>
                                          <a:ea typeface="Cambria Math"/>
                                          <a:cs typeface="Arial" charset="0"/>
                                        </a:rPr>
                                        <m:t>𝑖</m:t>
                                      </m:r>
                                    </m:sub>
                                  </m:sSub>
                                </m:den>
                              </m:f>
                              <m:f>
                                <m:fPr>
                                  <m:ctrlPr>
                                    <a:rPr lang="pt-BR" altLang="pt-BR" sz="2800" b="0" i="1" smtClean="0">
                                      <a:solidFill>
                                        <a:srgbClr val="0000FF"/>
                                      </a:solidFill>
                                      <a:latin typeface="Cambria Math"/>
                                      <a:cs typeface="Arial" charset="0"/>
                                    </a:rPr>
                                  </m:ctrlPr>
                                </m:fPr>
                                <m:num>
                                  <m:r>
                                    <a:rPr lang="pt-BR" altLang="pt-BR" sz="2800" b="0" i="1" smtClean="0">
                                      <a:solidFill>
                                        <a:srgbClr val="0000FF"/>
                                      </a:solidFill>
                                      <a:latin typeface="Cambria Math"/>
                                      <a:cs typeface="Arial" charset="0"/>
                                    </a:rPr>
                                    <m:t>𝑛</m:t>
                                  </m:r>
                                  <m:sSup>
                                    <m:sSupPr>
                                      <m:ctrlPr>
                                        <a:rPr lang="pt-BR" altLang="pt-BR" sz="2800" b="0" i="1" smtClean="0">
                                          <a:solidFill>
                                            <a:srgbClr val="0000FF"/>
                                          </a:solidFill>
                                          <a:latin typeface="Cambria Math"/>
                                          <a:cs typeface="Arial" charset="0"/>
                                        </a:rPr>
                                      </m:ctrlPr>
                                    </m:sSupPr>
                                    <m:e>
                                      <m:r>
                                        <a:rPr lang="pt-BR" altLang="pt-BR" sz="2800" b="0" i="1" smtClean="0">
                                          <a:solidFill>
                                            <a:srgbClr val="0000FF"/>
                                          </a:solidFill>
                                          <a:latin typeface="Cambria Math"/>
                                          <a:cs typeface="Arial" charset="0"/>
                                        </a:rPr>
                                        <m:t>𝐺</m:t>
                                      </m:r>
                                    </m:e>
                                    <m:sup>
                                      <m:r>
                                        <a:rPr lang="pt-BR" altLang="pt-BR" sz="2800" b="0" i="1" smtClean="0">
                                          <a:solidFill>
                                            <a:srgbClr val="0000FF"/>
                                          </a:solidFill>
                                          <a:latin typeface="Cambria Math"/>
                                          <a:cs typeface="Arial" charset="0"/>
                                        </a:rPr>
                                        <m:t>𝐸</m:t>
                                      </m:r>
                                    </m:sup>
                                  </m:sSup>
                                </m:num>
                                <m:den>
                                  <m:r>
                                    <a:rPr lang="pt-BR" altLang="pt-BR" sz="2800" b="0" i="1" smtClean="0">
                                      <a:solidFill>
                                        <a:srgbClr val="0000FF"/>
                                      </a:solidFill>
                                      <a:latin typeface="Cambria Math"/>
                                      <a:cs typeface="Arial" charset="0"/>
                                    </a:rPr>
                                    <m:t>𝑅𝑇</m:t>
                                  </m:r>
                                </m:den>
                              </m:f>
                            </m:e>
                          </m:d>
                        </m:e>
                        <m:sub>
                          <m:r>
                            <a:rPr lang="pt-BR" altLang="pt-BR" sz="2800" b="0" i="1" smtClean="0">
                              <a:solidFill>
                                <a:srgbClr val="0000FF"/>
                              </a:solidFill>
                              <a:latin typeface="Cambria Math"/>
                              <a:cs typeface="Arial" charset="0"/>
                            </a:rPr>
                            <m:t>𝑇</m:t>
                          </m:r>
                          <m:r>
                            <a:rPr lang="pt-BR" altLang="pt-BR" sz="2800" b="0" i="1" smtClean="0">
                              <a:solidFill>
                                <a:srgbClr val="0000FF"/>
                              </a:solidFill>
                              <a:latin typeface="Cambria Math"/>
                              <a:cs typeface="Arial" charset="0"/>
                            </a:rPr>
                            <m:t>,</m:t>
                          </m:r>
                          <m:r>
                            <a:rPr lang="pt-BR" altLang="pt-BR" sz="2800" b="0" i="1" smtClean="0">
                              <a:solidFill>
                                <a:srgbClr val="0000FF"/>
                              </a:solidFill>
                              <a:latin typeface="Cambria Math"/>
                              <a:cs typeface="Arial" charset="0"/>
                            </a:rPr>
                            <m:t>𝑃</m:t>
                          </m:r>
                          <m:r>
                            <a:rPr lang="pt-BR" altLang="pt-BR" sz="2800" b="0" i="1" smtClean="0">
                              <a:solidFill>
                                <a:srgbClr val="0000FF"/>
                              </a:solidFill>
                              <a:latin typeface="Cambria Math"/>
                              <a:cs typeface="Arial" charset="0"/>
                            </a:rPr>
                            <m:t>,</m:t>
                          </m:r>
                          <m:sSub>
                            <m:sSubPr>
                              <m:ctrlPr>
                                <a:rPr lang="pt-BR" altLang="pt-BR" sz="2800" b="0" i="1" smtClean="0">
                                  <a:solidFill>
                                    <a:srgbClr val="0000FF"/>
                                  </a:solidFill>
                                  <a:latin typeface="Cambria Math"/>
                                  <a:cs typeface="Arial" charset="0"/>
                                </a:rPr>
                              </m:ctrlPr>
                            </m:sSubPr>
                            <m:e>
                              <m:r>
                                <a:rPr lang="pt-BR" altLang="pt-BR" sz="2800" b="0" i="1" smtClean="0">
                                  <a:solidFill>
                                    <a:srgbClr val="0000FF"/>
                                  </a:solidFill>
                                  <a:latin typeface="Cambria Math"/>
                                  <a:cs typeface="Arial" charset="0"/>
                                </a:rPr>
                                <m:t>𝑛</m:t>
                              </m:r>
                            </m:e>
                            <m:sub>
                              <m:r>
                                <a:rPr lang="pt-BR" altLang="pt-BR" sz="2800" b="0" i="1" smtClean="0">
                                  <a:solidFill>
                                    <a:srgbClr val="0000FF"/>
                                  </a:solidFill>
                                  <a:latin typeface="Cambria Math"/>
                                  <a:cs typeface="Arial" charset="0"/>
                                </a:rPr>
                                <m:t>𝑗</m:t>
                              </m:r>
                              <m:r>
                                <a:rPr lang="pt-BR" altLang="pt-BR" sz="2800" b="0" i="1" smtClean="0">
                                  <a:solidFill>
                                    <a:srgbClr val="0000FF"/>
                                  </a:solidFill>
                                  <a:latin typeface="Cambria Math"/>
                                  <a:ea typeface="Cambria Math"/>
                                  <a:cs typeface="Arial" charset="0"/>
                                </a:rPr>
                                <m:t>≠</m:t>
                              </m:r>
                              <m:r>
                                <a:rPr lang="pt-BR" altLang="pt-BR" sz="2800" b="0" i="1" smtClean="0">
                                  <a:solidFill>
                                    <a:srgbClr val="0000FF"/>
                                  </a:solidFill>
                                  <a:latin typeface="Cambria Math"/>
                                  <a:ea typeface="Cambria Math"/>
                                  <a:cs typeface="Arial" charset="0"/>
                                </a:rPr>
                                <m:t>𝑖</m:t>
                              </m:r>
                            </m:sub>
                          </m:sSub>
                        </m:sub>
                      </m:sSub>
                    </m:oMath>
                  </m:oMathPara>
                </a14:m>
                <a:endParaRPr lang="pt-BR" altLang="pt-BR" sz="2800" b="0" dirty="0" smtClean="0">
                  <a:solidFill>
                    <a:srgbClr val="0000FF"/>
                  </a:solidFill>
                  <a:cs typeface="Arial" charset="0"/>
                </a:endParaRPr>
              </a:p>
              <a:p>
                <a:pPr algn="just" eaLnBrk="1" hangingPunct="1">
                  <a:lnSpc>
                    <a:spcPct val="90000"/>
                  </a:lnSpc>
                  <a:spcBef>
                    <a:spcPct val="20000"/>
                  </a:spcBef>
                </a:pPr>
                <a:endParaRPr lang="pt-BR" altLang="pt-BR" sz="2000" dirty="0" smtClean="0">
                  <a:solidFill>
                    <a:srgbClr val="0000FF"/>
                  </a:solidFill>
                  <a:cs typeface="Arial" charset="0"/>
                </a:endParaRPr>
              </a:p>
              <a:p>
                <a:pPr algn="just" eaLnBrk="1" hangingPunct="1">
                  <a:lnSpc>
                    <a:spcPct val="90000"/>
                  </a:lnSpc>
                  <a:spcBef>
                    <a:spcPct val="20000"/>
                  </a:spcBef>
                </a:pPr>
                <a14:m>
                  <m:oMathPara xmlns:m="http://schemas.openxmlformats.org/officeDocument/2006/math">
                    <m:oMathParaPr>
                      <m:jc m:val="centerGroup"/>
                    </m:oMathParaPr>
                    <m:oMath xmlns:m="http://schemas.openxmlformats.org/officeDocument/2006/math">
                      <m:f>
                        <m:fPr>
                          <m:ctrlPr>
                            <a:rPr lang="pt-BR" altLang="pt-BR" sz="2800" b="0" i="1" smtClean="0">
                              <a:solidFill>
                                <a:srgbClr val="0000FF"/>
                              </a:solidFill>
                              <a:latin typeface="Cambria Math"/>
                              <a:cs typeface="Arial" charset="0"/>
                            </a:rPr>
                          </m:ctrlPr>
                        </m:fPr>
                        <m:num>
                          <m:sSup>
                            <m:sSupPr>
                              <m:ctrlPr>
                                <a:rPr lang="pt-BR" altLang="pt-BR" sz="2800" b="0" i="1" smtClean="0">
                                  <a:solidFill>
                                    <a:srgbClr val="0000FF"/>
                                  </a:solidFill>
                                  <a:latin typeface="Cambria Math"/>
                                  <a:cs typeface="Arial" charset="0"/>
                                </a:rPr>
                              </m:ctrlPr>
                            </m:sSupPr>
                            <m:e>
                              <m:r>
                                <a:rPr lang="pt-BR" altLang="pt-BR" sz="2800" b="0" i="1" smtClean="0">
                                  <a:solidFill>
                                    <a:srgbClr val="0000FF"/>
                                  </a:solidFill>
                                  <a:latin typeface="Cambria Math"/>
                                  <a:cs typeface="Arial" charset="0"/>
                                </a:rPr>
                                <m:t>𝐻</m:t>
                              </m:r>
                            </m:e>
                            <m:sup>
                              <m:r>
                                <a:rPr lang="pt-BR" altLang="pt-BR" sz="2800" b="0" i="1" smtClean="0">
                                  <a:solidFill>
                                    <a:srgbClr val="0000FF"/>
                                  </a:solidFill>
                                  <a:latin typeface="Cambria Math"/>
                                  <a:cs typeface="Arial" charset="0"/>
                                </a:rPr>
                                <m:t>𝐸</m:t>
                              </m:r>
                            </m:sup>
                          </m:sSup>
                        </m:num>
                        <m:den>
                          <m:r>
                            <a:rPr lang="pt-BR" altLang="pt-BR" sz="2800" b="0" i="1" smtClean="0">
                              <a:solidFill>
                                <a:srgbClr val="0000FF"/>
                              </a:solidFill>
                              <a:latin typeface="Cambria Math"/>
                              <a:cs typeface="Arial" charset="0"/>
                            </a:rPr>
                            <m:t>𝑅</m:t>
                          </m:r>
                          <m:sSup>
                            <m:sSupPr>
                              <m:ctrlPr>
                                <a:rPr lang="pt-BR" altLang="pt-BR" sz="2800" b="0" i="1" smtClean="0">
                                  <a:solidFill>
                                    <a:srgbClr val="0000FF"/>
                                  </a:solidFill>
                                  <a:latin typeface="Cambria Math"/>
                                  <a:cs typeface="Arial" charset="0"/>
                                </a:rPr>
                              </m:ctrlPr>
                            </m:sSupPr>
                            <m:e>
                              <m:r>
                                <a:rPr lang="pt-BR" altLang="pt-BR" sz="2800" b="0" i="1" smtClean="0">
                                  <a:solidFill>
                                    <a:srgbClr val="0000FF"/>
                                  </a:solidFill>
                                  <a:latin typeface="Cambria Math"/>
                                  <a:cs typeface="Arial" charset="0"/>
                                </a:rPr>
                                <m:t>𝑇</m:t>
                              </m:r>
                            </m:e>
                            <m:sup>
                              <m:r>
                                <a:rPr lang="pt-BR" altLang="pt-BR" sz="2800" b="0" i="1" smtClean="0">
                                  <a:solidFill>
                                    <a:srgbClr val="0000FF"/>
                                  </a:solidFill>
                                  <a:latin typeface="Cambria Math"/>
                                  <a:cs typeface="Arial" charset="0"/>
                                </a:rPr>
                                <m:t>2</m:t>
                              </m:r>
                            </m:sup>
                          </m:sSup>
                        </m:den>
                      </m:f>
                      <m:r>
                        <a:rPr lang="pt-BR" altLang="pt-BR" sz="2800" b="0" i="1" smtClean="0">
                          <a:solidFill>
                            <a:srgbClr val="0000FF"/>
                          </a:solidFill>
                          <a:latin typeface="Cambria Math"/>
                          <a:cs typeface="Arial" charset="0"/>
                        </a:rPr>
                        <m:t>=</m:t>
                      </m:r>
                      <m:r>
                        <a:rPr lang="pt-BR" altLang="pt-BR" sz="2800" b="0" i="1" smtClean="0">
                          <a:solidFill>
                            <a:srgbClr val="0000FF"/>
                          </a:solidFill>
                          <a:latin typeface="Cambria Math"/>
                          <a:cs typeface="Arial" charset="0"/>
                        </a:rPr>
                        <m:t>−</m:t>
                      </m:r>
                      <m:sSub>
                        <m:sSubPr>
                          <m:ctrlPr>
                            <a:rPr lang="pt-BR" altLang="pt-BR" sz="2800" b="0" i="1" smtClean="0">
                              <a:solidFill>
                                <a:srgbClr val="0000FF"/>
                              </a:solidFill>
                              <a:latin typeface="Cambria Math"/>
                              <a:cs typeface="Arial" charset="0"/>
                            </a:rPr>
                          </m:ctrlPr>
                        </m:sSubPr>
                        <m:e>
                          <m:d>
                            <m:dPr>
                              <m:ctrlPr>
                                <a:rPr lang="pt-BR" altLang="pt-BR" sz="2800" b="0" i="1" smtClean="0">
                                  <a:solidFill>
                                    <a:srgbClr val="0000FF"/>
                                  </a:solidFill>
                                  <a:latin typeface="Cambria Math"/>
                                  <a:cs typeface="Arial" charset="0"/>
                                </a:rPr>
                              </m:ctrlPr>
                            </m:dPr>
                            <m:e>
                              <m:f>
                                <m:fPr>
                                  <m:ctrlPr>
                                    <a:rPr lang="pt-BR" altLang="pt-BR" sz="2800" b="0" i="1" smtClean="0">
                                      <a:solidFill>
                                        <a:srgbClr val="0000FF"/>
                                      </a:solidFill>
                                      <a:latin typeface="Cambria Math"/>
                                      <a:cs typeface="Arial" charset="0"/>
                                    </a:rPr>
                                  </m:ctrlPr>
                                </m:fPr>
                                <m:num>
                                  <m:r>
                                    <a:rPr lang="pt-BR" altLang="pt-BR" sz="2800" b="0" i="1" smtClean="0">
                                      <a:solidFill>
                                        <a:srgbClr val="0000FF"/>
                                      </a:solidFill>
                                      <a:latin typeface="Cambria Math"/>
                                      <a:ea typeface="Cambria Math"/>
                                      <a:cs typeface="Arial" charset="0"/>
                                    </a:rPr>
                                    <m:t>𝜕</m:t>
                                  </m:r>
                                </m:num>
                                <m:den>
                                  <m:r>
                                    <a:rPr lang="pt-BR" altLang="pt-BR" sz="2800" b="0" i="1" smtClean="0">
                                      <a:solidFill>
                                        <a:srgbClr val="0000FF"/>
                                      </a:solidFill>
                                      <a:latin typeface="Cambria Math"/>
                                      <a:ea typeface="Cambria Math"/>
                                      <a:cs typeface="Arial" charset="0"/>
                                    </a:rPr>
                                    <m:t>𝜕</m:t>
                                  </m:r>
                                  <m:r>
                                    <a:rPr lang="pt-BR" altLang="pt-BR" sz="2800" b="0" i="1" smtClean="0">
                                      <a:solidFill>
                                        <a:srgbClr val="0000FF"/>
                                      </a:solidFill>
                                      <a:latin typeface="Cambria Math"/>
                                      <a:ea typeface="Cambria Math"/>
                                      <a:cs typeface="Arial" charset="0"/>
                                    </a:rPr>
                                    <m:t>𝑇</m:t>
                                  </m:r>
                                </m:den>
                              </m:f>
                              <m:f>
                                <m:fPr>
                                  <m:ctrlPr>
                                    <a:rPr lang="pt-BR" altLang="pt-BR" sz="2800" b="0" i="1" smtClean="0">
                                      <a:solidFill>
                                        <a:srgbClr val="0000FF"/>
                                      </a:solidFill>
                                      <a:latin typeface="Cambria Math"/>
                                      <a:cs typeface="Arial" charset="0"/>
                                    </a:rPr>
                                  </m:ctrlPr>
                                </m:fPr>
                                <m:num>
                                  <m:sSup>
                                    <m:sSupPr>
                                      <m:ctrlPr>
                                        <a:rPr lang="pt-BR" altLang="pt-BR" sz="2800" b="0" i="1" smtClean="0">
                                          <a:solidFill>
                                            <a:srgbClr val="0000FF"/>
                                          </a:solidFill>
                                          <a:latin typeface="Cambria Math"/>
                                          <a:cs typeface="Arial" charset="0"/>
                                        </a:rPr>
                                      </m:ctrlPr>
                                    </m:sSupPr>
                                    <m:e>
                                      <m:r>
                                        <a:rPr lang="pt-BR" altLang="pt-BR" sz="2800" b="0" i="1" smtClean="0">
                                          <a:solidFill>
                                            <a:srgbClr val="0000FF"/>
                                          </a:solidFill>
                                          <a:latin typeface="Cambria Math"/>
                                          <a:cs typeface="Arial" charset="0"/>
                                        </a:rPr>
                                        <m:t>𝐺</m:t>
                                      </m:r>
                                    </m:e>
                                    <m:sup>
                                      <m:r>
                                        <a:rPr lang="pt-BR" altLang="pt-BR" sz="2800" b="0" i="1" smtClean="0">
                                          <a:solidFill>
                                            <a:srgbClr val="0000FF"/>
                                          </a:solidFill>
                                          <a:latin typeface="Cambria Math"/>
                                          <a:cs typeface="Arial" charset="0"/>
                                        </a:rPr>
                                        <m:t>𝐸</m:t>
                                      </m:r>
                                    </m:sup>
                                  </m:sSup>
                                </m:num>
                                <m:den>
                                  <m:r>
                                    <a:rPr lang="pt-BR" altLang="pt-BR" sz="2800" b="0" i="1" smtClean="0">
                                      <a:solidFill>
                                        <a:srgbClr val="0000FF"/>
                                      </a:solidFill>
                                      <a:latin typeface="Cambria Math"/>
                                      <a:cs typeface="Arial" charset="0"/>
                                    </a:rPr>
                                    <m:t>𝑅𝑇</m:t>
                                  </m:r>
                                </m:den>
                              </m:f>
                            </m:e>
                          </m:d>
                        </m:e>
                        <m:sub>
                          <m:r>
                            <a:rPr lang="pt-BR" altLang="pt-BR" sz="2800" b="0" i="1" smtClean="0">
                              <a:solidFill>
                                <a:srgbClr val="0000FF"/>
                              </a:solidFill>
                              <a:latin typeface="Cambria Math"/>
                              <a:cs typeface="Arial" charset="0"/>
                            </a:rPr>
                            <m:t>𝑃</m:t>
                          </m:r>
                          <m:r>
                            <a:rPr lang="pt-BR" altLang="pt-BR" sz="2800" b="0" i="1" smtClean="0">
                              <a:solidFill>
                                <a:srgbClr val="0000FF"/>
                              </a:solidFill>
                              <a:latin typeface="Cambria Math"/>
                              <a:cs typeface="Arial" charset="0"/>
                            </a:rPr>
                            <m:t>,</m:t>
                          </m:r>
                          <m:bar>
                            <m:barPr>
                              <m:ctrlPr>
                                <a:rPr lang="pt-BR" altLang="pt-BR" sz="2800" b="0" i="1" smtClean="0">
                                  <a:solidFill>
                                    <a:srgbClr val="0000FF"/>
                                  </a:solidFill>
                                  <a:latin typeface="Cambria Math"/>
                                  <a:cs typeface="Arial" charset="0"/>
                                </a:rPr>
                              </m:ctrlPr>
                            </m:barPr>
                            <m:e>
                              <m:r>
                                <a:rPr lang="pt-BR" altLang="pt-BR" sz="2800" b="0" i="1" smtClean="0">
                                  <a:solidFill>
                                    <a:srgbClr val="0000FF"/>
                                  </a:solidFill>
                                  <a:latin typeface="Cambria Math"/>
                                  <a:cs typeface="Arial" charset="0"/>
                                </a:rPr>
                                <m:t>𝑛</m:t>
                              </m:r>
                            </m:e>
                          </m:bar>
                          <m:r>
                            <a:rPr lang="pt-BR" altLang="pt-BR" sz="2800" b="0" i="1" smtClean="0">
                              <a:solidFill>
                                <a:srgbClr val="0000FF"/>
                              </a:solidFill>
                              <a:latin typeface="Cambria Math"/>
                              <a:cs typeface="Arial" charset="0"/>
                            </a:rPr>
                            <m:t> </m:t>
                          </m:r>
                        </m:sub>
                      </m:sSub>
                    </m:oMath>
                  </m:oMathPara>
                </a14:m>
                <a:endParaRPr lang="pt-BR" altLang="pt-BR" sz="2800" dirty="0">
                  <a:solidFill>
                    <a:srgbClr val="0000FF"/>
                  </a:solidFill>
                  <a:cs typeface="Arial" charset="0"/>
                </a:endParaRPr>
              </a:p>
            </p:txBody>
          </p:sp>
        </mc:Choice>
        <mc:Fallback>
          <p:sp>
            <p:nvSpPr>
              <p:cNvPr id="1029" name="Rectangle 5"/>
              <p:cNvSpPr>
                <a:spLocks noRot="1" noChangeAspect="1" noMove="1" noResize="1" noEditPoints="1" noAdjustHandles="1" noChangeArrowheads="1" noChangeShapeType="1" noTextEdit="1"/>
              </p:cNvSpPr>
              <p:nvPr/>
            </p:nvSpPr>
            <p:spPr bwMode="auto">
              <a:xfrm>
                <a:off x="146050" y="188913"/>
                <a:ext cx="8747125" cy="6552455"/>
              </a:xfrm>
              <a:prstGeom prst="rect">
                <a:avLst/>
              </a:prstGeom>
              <a:blipFill rotWithShape="1">
                <a:blip r:embed="rId2"/>
                <a:stretch>
                  <a:fillRect l="-1463" t="-1581" r="-1394"/>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pt-BR">
                    <a:noFill/>
                  </a:rPr>
                  <a:t> </a:t>
                </a:r>
              </a:p>
            </p:txBody>
          </p:sp>
        </mc:Fallback>
      </mc:AlternateContent>
    </p:spTree>
    <p:extLst>
      <p:ext uri="{BB962C8B-B14F-4D97-AF65-F5344CB8AC3E}">
        <p14:creationId xmlns:p14="http://schemas.microsoft.com/office/powerpoint/2010/main" val="30999947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179388" y="260350"/>
            <a:ext cx="878522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1255713" indent="-285750" eaLnBrk="0" hangingPunct="0">
              <a:spcBef>
                <a:spcPct val="20000"/>
              </a:spcBef>
              <a:buChar char="–"/>
              <a:defRPr sz="2800">
                <a:solidFill>
                  <a:schemeClr val="tx1"/>
                </a:solidFill>
                <a:latin typeface="Arial" charset="0"/>
              </a:defRPr>
            </a:lvl2pPr>
            <a:lvl3pPr marL="1435100" indent="-228600" eaLnBrk="0" hangingPunct="0">
              <a:spcBef>
                <a:spcPct val="20000"/>
              </a:spcBef>
              <a:buChar char="•"/>
              <a:defRPr sz="2400">
                <a:solidFill>
                  <a:schemeClr val="tx1"/>
                </a:solidFill>
                <a:latin typeface="Arial" charset="0"/>
              </a:defRPr>
            </a:lvl3pPr>
            <a:lvl4pPr marL="1614488"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lnSpc>
                <a:spcPct val="85000"/>
              </a:lnSpc>
              <a:buFontTx/>
              <a:buNone/>
            </a:pPr>
            <a:r>
              <a:rPr lang="pt-BR" altLang="pt-BR" sz="2800" dirty="0" smtClean="0">
                <a:solidFill>
                  <a:srgbClr val="0000FF"/>
                </a:solidFill>
              </a:rPr>
              <a:t>Para mistura binária, o modelo fica:</a:t>
            </a:r>
            <a:endParaRPr lang="pt-BR" altLang="pt-BR" sz="2800" dirty="0">
              <a:solidFill>
                <a:srgbClr val="0000FF"/>
              </a:solidFill>
            </a:endParaRPr>
          </a:p>
        </p:txBody>
      </p:sp>
      <p:graphicFrame>
        <p:nvGraphicFramePr>
          <p:cNvPr id="16389" name="Object 8"/>
          <p:cNvGraphicFramePr>
            <a:graphicFrameLocks noChangeAspect="1"/>
          </p:cNvGraphicFramePr>
          <p:nvPr>
            <p:extLst>
              <p:ext uri="{D42A27DB-BD31-4B8C-83A1-F6EECF244321}">
                <p14:modId xmlns:p14="http://schemas.microsoft.com/office/powerpoint/2010/main" val="761207879"/>
              </p:ext>
            </p:extLst>
          </p:nvPr>
        </p:nvGraphicFramePr>
        <p:xfrm>
          <a:off x="1176338" y="2318891"/>
          <a:ext cx="6869112" cy="1254125"/>
        </p:xfrm>
        <a:graphic>
          <a:graphicData uri="http://schemas.openxmlformats.org/presentationml/2006/ole">
            <mc:AlternateContent xmlns:mc="http://schemas.openxmlformats.org/markup-compatibility/2006">
              <mc:Choice xmlns:v="urn:schemas-microsoft-com:vml" Requires="v">
                <p:oleObj spid="_x0000_s43010" name="Equação" r:id="rId3" imgW="6858000" imgH="1244520" progId="Equation.3">
                  <p:embed/>
                </p:oleObj>
              </mc:Choice>
              <mc:Fallback>
                <p:oleObj name="Equação" r:id="rId3" imgW="6858000" imgH="1244520" progId="Equation.3">
                  <p:embed/>
                  <p:pic>
                    <p:nvPicPr>
                      <p:cNvPr id="0" name=""/>
                      <p:cNvPicPr>
                        <a:picLocks noChangeAspect="1" noChangeArrowheads="1"/>
                      </p:cNvPicPr>
                      <p:nvPr/>
                    </p:nvPicPr>
                    <p:blipFill>
                      <a:blip r:embed="rId4"/>
                      <a:srcRect/>
                      <a:stretch>
                        <a:fillRect/>
                      </a:stretch>
                    </p:blipFill>
                    <p:spPr bwMode="auto">
                      <a:xfrm>
                        <a:off x="1176338" y="2318891"/>
                        <a:ext cx="6869112" cy="1254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Objeto 2"/>
          <p:cNvGraphicFramePr>
            <a:graphicFrameLocks noChangeAspect="1"/>
          </p:cNvGraphicFramePr>
          <p:nvPr>
            <p:extLst>
              <p:ext uri="{D42A27DB-BD31-4B8C-83A1-F6EECF244321}">
                <p14:modId xmlns:p14="http://schemas.microsoft.com/office/powerpoint/2010/main" val="1411804708"/>
              </p:ext>
            </p:extLst>
          </p:nvPr>
        </p:nvGraphicFramePr>
        <p:xfrm>
          <a:off x="1250950" y="5208588"/>
          <a:ext cx="7023100" cy="523875"/>
        </p:xfrm>
        <a:graphic>
          <a:graphicData uri="http://schemas.openxmlformats.org/presentationml/2006/ole">
            <mc:AlternateContent xmlns:mc="http://schemas.openxmlformats.org/markup-compatibility/2006">
              <mc:Choice xmlns:v="urn:schemas-microsoft-com:vml" Requires="v">
                <p:oleObj spid="_x0000_s43011" name="Equação" r:id="rId5" imgW="7010280" imgH="520560" progId="Equation.3">
                  <p:embed/>
                </p:oleObj>
              </mc:Choice>
              <mc:Fallback>
                <p:oleObj name="Equação" r:id="rId5" imgW="7010280" imgH="520560" progId="Equation.3">
                  <p:embed/>
                  <p:pic>
                    <p:nvPicPr>
                      <p:cNvPr id="0" name=""/>
                      <p:cNvPicPr>
                        <a:picLocks noChangeAspect="1" noChangeArrowheads="1"/>
                      </p:cNvPicPr>
                      <p:nvPr/>
                    </p:nvPicPr>
                    <p:blipFill>
                      <a:blip r:embed="rId6"/>
                      <a:srcRect/>
                      <a:stretch>
                        <a:fillRect/>
                      </a:stretch>
                    </p:blipFill>
                    <p:spPr bwMode="auto">
                      <a:xfrm>
                        <a:off x="1250950" y="5208588"/>
                        <a:ext cx="7023100" cy="52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 name="Objeto 3"/>
          <p:cNvGraphicFramePr>
            <a:graphicFrameLocks noChangeAspect="1"/>
          </p:cNvGraphicFramePr>
          <p:nvPr>
            <p:extLst>
              <p:ext uri="{D42A27DB-BD31-4B8C-83A1-F6EECF244321}">
                <p14:modId xmlns:p14="http://schemas.microsoft.com/office/powerpoint/2010/main" val="2236270367"/>
              </p:ext>
            </p:extLst>
          </p:nvPr>
        </p:nvGraphicFramePr>
        <p:xfrm>
          <a:off x="1952625" y="981075"/>
          <a:ext cx="5245100" cy="1028700"/>
        </p:xfrm>
        <a:graphic>
          <a:graphicData uri="http://schemas.openxmlformats.org/presentationml/2006/ole">
            <mc:AlternateContent xmlns:mc="http://schemas.openxmlformats.org/markup-compatibility/2006">
              <mc:Choice xmlns:v="urn:schemas-microsoft-com:vml" Requires="v">
                <p:oleObj spid="_x0000_s43012" name="Equação" r:id="rId7" imgW="5206680" imgH="1015920" progId="Equation.3">
                  <p:embed/>
                </p:oleObj>
              </mc:Choice>
              <mc:Fallback>
                <p:oleObj name="Equação" r:id="rId7" imgW="5206680" imgH="1015920" progId="Equation.3">
                  <p:embed/>
                  <p:pic>
                    <p:nvPicPr>
                      <p:cNvPr id="0" name=""/>
                      <p:cNvPicPr>
                        <a:picLocks noChangeAspect="1" noChangeArrowheads="1"/>
                      </p:cNvPicPr>
                      <p:nvPr/>
                    </p:nvPicPr>
                    <p:blipFill>
                      <a:blip r:embed="rId8"/>
                      <a:srcRect/>
                      <a:stretch>
                        <a:fillRect/>
                      </a:stretch>
                    </p:blipFill>
                    <p:spPr bwMode="auto">
                      <a:xfrm>
                        <a:off x="1952625" y="981075"/>
                        <a:ext cx="5245100" cy="1028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to 5"/>
          <p:cNvGraphicFramePr>
            <a:graphicFrameLocks noChangeAspect="1"/>
          </p:cNvGraphicFramePr>
          <p:nvPr>
            <p:extLst>
              <p:ext uri="{D42A27DB-BD31-4B8C-83A1-F6EECF244321}">
                <p14:modId xmlns:p14="http://schemas.microsoft.com/office/powerpoint/2010/main" val="1601244448"/>
              </p:ext>
            </p:extLst>
          </p:nvPr>
        </p:nvGraphicFramePr>
        <p:xfrm>
          <a:off x="1152525" y="3759200"/>
          <a:ext cx="6945313" cy="1254125"/>
        </p:xfrm>
        <a:graphic>
          <a:graphicData uri="http://schemas.openxmlformats.org/presentationml/2006/ole">
            <mc:AlternateContent xmlns:mc="http://schemas.openxmlformats.org/markup-compatibility/2006">
              <mc:Choice xmlns:v="urn:schemas-microsoft-com:vml" Requires="v">
                <p:oleObj spid="_x0000_s43013" name="Equação" r:id="rId9" imgW="6933960" imgH="1244520" progId="Equation.3">
                  <p:embed/>
                </p:oleObj>
              </mc:Choice>
              <mc:Fallback>
                <p:oleObj name="Equação" r:id="rId9" imgW="6933960" imgH="1244520" progId="Equation.3">
                  <p:embed/>
                  <p:pic>
                    <p:nvPicPr>
                      <p:cNvPr id="0" name=""/>
                      <p:cNvPicPr>
                        <a:picLocks noChangeAspect="1" noChangeArrowheads="1"/>
                      </p:cNvPicPr>
                      <p:nvPr/>
                    </p:nvPicPr>
                    <p:blipFill>
                      <a:blip r:embed="rId10"/>
                      <a:srcRect/>
                      <a:stretch>
                        <a:fillRect/>
                      </a:stretch>
                    </p:blipFill>
                    <p:spPr bwMode="auto">
                      <a:xfrm>
                        <a:off x="1152525" y="3759200"/>
                        <a:ext cx="6945313" cy="1254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to 6"/>
          <p:cNvGraphicFramePr>
            <a:graphicFrameLocks noChangeAspect="1"/>
          </p:cNvGraphicFramePr>
          <p:nvPr>
            <p:extLst>
              <p:ext uri="{D42A27DB-BD31-4B8C-83A1-F6EECF244321}">
                <p14:modId xmlns:p14="http://schemas.microsoft.com/office/powerpoint/2010/main" val="2565117158"/>
              </p:ext>
            </p:extLst>
          </p:nvPr>
        </p:nvGraphicFramePr>
        <p:xfrm>
          <a:off x="1271588" y="6073477"/>
          <a:ext cx="6997700" cy="523875"/>
        </p:xfrm>
        <a:graphic>
          <a:graphicData uri="http://schemas.openxmlformats.org/presentationml/2006/ole">
            <mc:AlternateContent xmlns:mc="http://schemas.openxmlformats.org/markup-compatibility/2006">
              <mc:Choice xmlns:v="urn:schemas-microsoft-com:vml" Requires="v">
                <p:oleObj spid="_x0000_s43014" name="Equação" r:id="rId11" imgW="6984720" imgH="520560" progId="Equation.3">
                  <p:embed/>
                </p:oleObj>
              </mc:Choice>
              <mc:Fallback>
                <p:oleObj name="Equação" r:id="rId11" imgW="6984720" imgH="520560" progId="Equation.3">
                  <p:embed/>
                  <p:pic>
                    <p:nvPicPr>
                      <p:cNvPr id="0" name=""/>
                      <p:cNvPicPr>
                        <a:picLocks noChangeAspect="1" noChangeArrowheads="1"/>
                      </p:cNvPicPr>
                      <p:nvPr/>
                    </p:nvPicPr>
                    <p:blipFill>
                      <a:blip r:embed="rId12"/>
                      <a:srcRect/>
                      <a:stretch>
                        <a:fillRect/>
                      </a:stretch>
                    </p:blipFill>
                    <p:spPr bwMode="auto">
                      <a:xfrm>
                        <a:off x="1271588" y="6073477"/>
                        <a:ext cx="6997700" cy="52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1868035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1785938"/>
            <a:ext cx="7772400" cy="3276600"/>
          </a:xfrm>
        </p:spPr>
        <p:txBody>
          <a:bodyPr/>
          <a:lstStyle/>
          <a:p>
            <a:pPr eaLnBrk="1" hangingPunct="1"/>
            <a:r>
              <a:rPr lang="pt-BR" altLang="pt-BR" sz="4000" smtClean="0">
                <a:solidFill>
                  <a:srgbClr val="969696"/>
                </a:solidFill>
              </a:rPr>
              <a:t>Modelos de G</a:t>
            </a:r>
            <a:r>
              <a:rPr lang="pt-BR" altLang="pt-BR" sz="4000" baseline="30000" smtClean="0">
                <a:solidFill>
                  <a:srgbClr val="969696"/>
                </a:solidFill>
              </a:rPr>
              <a:t>E</a:t>
            </a:r>
            <a:r>
              <a:rPr lang="pt-BR" altLang="pt-BR" sz="4000" smtClean="0">
                <a:solidFill>
                  <a:srgbClr val="969696"/>
                </a:solidFill>
              </a:rPr>
              <a:t/>
            </a:r>
            <a:br>
              <a:rPr lang="pt-BR" altLang="pt-BR" sz="4000" smtClean="0">
                <a:solidFill>
                  <a:srgbClr val="969696"/>
                </a:solidFill>
              </a:rPr>
            </a:br>
            <a:r>
              <a:rPr lang="pt-BR" altLang="pt-BR" sz="4000" smtClean="0">
                <a:solidFill>
                  <a:srgbClr val="969696"/>
                </a:solidFill>
              </a:rPr>
              <a:t/>
            </a:r>
            <a:br>
              <a:rPr lang="pt-BR" altLang="pt-BR" sz="4000" smtClean="0">
                <a:solidFill>
                  <a:srgbClr val="969696"/>
                </a:solidFill>
              </a:rPr>
            </a:br>
            <a:r>
              <a:rPr lang="pt-BR" altLang="pt-BR" sz="4000" smtClean="0">
                <a:solidFill>
                  <a:srgbClr val="969696"/>
                </a:solidFill>
              </a:rPr>
              <a:t>UNIQUAC e UNIFAC</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ChangeArrowheads="1"/>
          </p:cNvSpPr>
          <p:nvPr/>
        </p:nvSpPr>
        <p:spPr bwMode="auto">
          <a:xfrm>
            <a:off x="134938" y="260350"/>
            <a:ext cx="64531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FF0000"/>
                </a:solidFill>
              </a:rPr>
              <a:t>Modelo UNIQUAC (1969):</a:t>
            </a:r>
          </a:p>
        </p:txBody>
      </p:sp>
      <p:sp>
        <p:nvSpPr>
          <p:cNvPr id="15365" name="Rectangle 3"/>
          <p:cNvSpPr>
            <a:spLocks noChangeArrowheads="1"/>
          </p:cNvSpPr>
          <p:nvPr/>
        </p:nvSpPr>
        <p:spPr bwMode="auto">
          <a:xfrm>
            <a:off x="146050" y="908050"/>
            <a:ext cx="8602663"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008E18"/>
                </a:solidFill>
              </a:rPr>
              <a:t>O modelo </a:t>
            </a:r>
            <a:r>
              <a:rPr lang="pt-BR" altLang="pt-BR" sz="2800" i="1">
                <a:solidFill>
                  <a:srgbClr val="008E18"/>
                </a:solidFill>
              </a:rPr>
              <a:t>Universal Quasi-Chemical</a:t>
            </a:r>
            <a:r>
              <a:rPr lang="pt-BR" altLang="pt-BR" sz="2800">
                <a:solidFill>
                  <a:srgbClr val="008E18"/>
                </a:solidFill>
              </a:rPr>
              <a:t>, de Abrams e Prausnitz, também utiliza o conceito de composição local, e ainda acrescenta uma importante informação: o tamanho das moléculas.  O modelo é dividido em um termo combinatorial (o foco é o número de configurações possíveis no arranjo entre as moléculas, desconsiderando-se interação entre elas) e um residual (o foco é a não-idealidade causada pelas interações entre moléculas).</a:t>
            </a:r>
          </a:p>
        </p:txBody>
      </p:sp>
      <p:graphicFrame>
        <p:nvGraphicFramePr>
          <p:cNvPr id="15362" name="Object 6"/>
          <p:cNvGraphicFramePr>
            <a:graphicFrameLocks noChangeAspect="1"/>
          </p:cNvGraphicFramePr>
          <p:nvPr/>
        </p:nvGraphicFramePr>
        <p:xfrm>
          <a:off x="2022475" y="4416425"/>
          <a:ext cx="5092700" cy="1028700"/>
        </p:xfrm>
        <a:graphic>
          <a:graphicData uri="http://schemas.openxmlformats.org/presentationml/2006/ole">
            <mc:AlternateContent xmlns:mc="http://schemas.openxmlformats.org/markup-compatibility/2006">
              <mc:Choice xmlns:v="urn:schemas-microsoft-com:vml" Requires="v">
                <p:oleObj spid="_x0000_s15368" name="Equation" r:id="rId3" imgW="5092560" imgH="1028520" progId="Equation.3">
                  <p:embed/>
                </p:oleObj>
              </mc:Choice>
              <mc:Fallback>
                <p:oleObj name="Equation" r:id="rId3" imgW="5092560" imgH="102852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2475" y="4416425"/>
                        <a:ext cx="5092700" cy="1028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63" name="Object 7"/>
          <p:cNvGraphicFramePr>
            <a:graphicFrameLocks noChangeAspect="1"/>
          </p:cNvGraphicFramePr>
          <p:nvPr/>
        </p:nvGraphicFramePr>
        <p:xfrm>
          <a:off x="2593975" y="5526088"/>
          <a:ext cx="3962400" cy="1143000"/>
        </p:xfrm>
        <a:graphic>
          <a:graphicData uri="http://schemas.openxmlformats.org/presentationml/2006/ole">
            <mc:AlternateContent xmlns:mc="http://schemas.openxmlformats.org/markup-compatibility/2006">
              <mc:Choice xmlns:v="urn:schemas-microsoft-com:vml" Requires="v">
                <p:oleObj spid="_x0000_s15369" name="Equation" r:id="rId5" imgW="3962160" imgH="1143000" progId="Equation.3">
                  <p:embed/>
                </p:oleObj>
              </mc:Choice>
              <mc:Fallback>
                <p:oleObj name="Equation" r:id="rId5" imgW="3962160" imgH="1143000"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93975" y="5526088"/>
                        <a:ext cx="396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4" name="Rectangle 2"/>
          <p:cNvSpPr>
            <a:spLocks noChangeArrowheads="1"/>
          </p:cNvSpPr>
          <p:nvPr/>
        </p:nvSpPr>
        <p:spPr bwMode="auto">
          <a:xfrm>
            <a:off x="134938" y="260350"/>
            <a:ext cx="64531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FF0000"/>
                </a:solidFill>
              </a:rPr>
              <a:t>sendo</a:t>
            </a:r>
          </a:p>
        </p:txBody>
      </p:sp>
      <p:graphicFrame>
        <p:nvGraphicFramePr>
          <p:cNvPr id="16386" name="Object 4"/>
          <p:cNvGraphicFramePr>
            <a:graphicFrameLocks noChangeAspect="1"/>
          </p:cNvGraphicFramePr>
          <p:nvPr/>
        </p:nvGraphicFramePr>
        <p:xfrm>
          <a:off x="288925" y="935038"/>
          <a:ext cx="1714500" cy="1270000"/>
        </p:xfrm>
        <a:graphic>
          <a:graphicData uri="http://schemas.openxmlformats.org/presentationml/2006/ole">
            <mc:AlternateContent xmlns:mc="http://schemas.openxmlformats.org/markup-compatibility/2006">
              <mc:Choice xmlns:v="urn:schemas-microsoft-com:vml" Requires="v">
                <p:oleObj spid="_x0000_s16403" name="Equation" r:id="rId3" imgW="1714320" imgH="1269720" progId="Equation.3">
                  <p:embed/>
                </p:oleObj>
              </mc:Choice>
              <mc:Fallback>
                <p:oleObj name="Equation" r:id="rId3" imgW="1714320" imgH="126972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925" y="935038"/>
                        <a:ext cx="1714500" cy="127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87" name="Object 6"/>
          <p:cNvGraphicFramePr>
            <a:graphicFrameLocks noChangeAspect="1"/>
          </p:cNvGraphicFramePr>
          <p:nvPr/>
        </p:nvGraphicFramePr>
        <p:xfrm>
          <a:off x="2522538" y="936625"/>
          <a:ext cx="1714500" cy="1270000"/>
        </p:xfrm>
        <a:graphic>
          <a:graphicData uri="http://schemas.openxmlformats.org/presentationml/2006/ole">
            <mc:AlternateContent xmlns:mc="http://schemas.openxmlformats.org/markup-compatibility/2006">
              <mc:Choice xmlns:v="urn:schemas-microsoft-com:vml" Requires="v">
                <p:oleObj spid="_x0000_s16404" name="Equation" r:id="rId5" imgW="1714320" imgH="1269720" progId="Equation.3">
                  <p:embed/>
                </p:oleObj>
              </mc:Choice>
              <mc:Fallback>
                <p:oleObj name="Equation" r:id="rId5" imgW="1714320" imgH="126972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22538" y="936625"/>
                        <a:ext cx="1714500" cy="127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88" name="Object 7"/>
          <p:cNvGraphicFramePr>
            <a:graphicFrameLocks noChangeAspect="1"/>
          </p:cNvGraphicFramePr>
          <p:nvPr/>
        </p:nvGraphicFramePr>
        <p:xfrm>
          <a:off x="4802188" y="936625"/>
          <a:ext cx="1714500" cy="1270000"/>
        </p:xfrm>
        <a:graphic>
          <a:graphicData uri="http://schemas.openxmlformats.org/presentationml/2006/ole">
            <mc:AlternateContent xmlns:mc="http://schemas.openxmlformats.org/markup-compatibility/2006">
              <mc:Choice xmlns:v="urn:schemas-microsoft-com:vml" Requires="v">
                <p:oleObj spid="_x0000_s16405" name="Equation" r:id="rId7" imgW="1714320" imgH="1269720" progId="Equation.3">
                  <p:embed/>
                </p:oleObj>
              </mc:Choice>
              <mc:Fallback>
                <p:oleObj name="Equation" r:id="rId7" imgW="1714320" imgH="126972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02188" y="936625"/>
                        <a:ext cx="1714500" cy="127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89" name="Object 9"/>
          <p:cNvGraphicFramePr>
            <a:graphicFrameLocks noChangeAspect="1"/>
          </p:cNvGraphicFramePr>
          <p:nvPr/>
        </p:nvGraphicFramePr>
        <p:xfrm>
          <a:off x="179388" y="2420938"/>
          <a:ext cx="5016500" cy="990600"/>
        </p:xfrm>
        <a:graphic>
          <a:graphicData uri="http://schemas.openxmlformats.org/presentationml/2006/ole">
            <mc:AlternateContent xmlns:mc="http://schemas.openxmlformats.org/markup-compatibility/2006">
              <mc:Choice xmlns:v="urn:schemas-microsoft-com:vml" Requires="v">
                <p:oleObj spid="_x0000_s16406" name="Equation" r:id="rId9" imgW="5016240" imgH="990360" progId="Equation.3">
                  <p:embed/>
                </p:oleObj>
              </mc:Choice>
              <mc:Fallback>
                <p:oleObj name="Equation" r:id="rId9" imgW="5016240" imgH="990360" progId="Equation.3">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9388" y="2420938"/>
                        <a:ext cx="50165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90" name="Object 10"/>
          <p:cNvGraphicFramePr>
            <a:graphicFrameLocks noChangeAspect="1"/>
          </p:cNvGraphicFramePr>
          <p:nvPr/>
        </p:nvGraphicFramePr>
        <p:xfrm>
          <a:off x="1508125" y="4094163"/>
          <a:ext cx="6159500" cy="990600"/>
        </p:xfrm>
        <a:graphic>
          <a:graphicData uri="http://schemas.openxmlformats.org/presentationml/2006/ole">
            <mc:AlternateContent xmlns:mc="http://schemas.openxmlformats.org/markup-compatibility/2006">
              <mc:Choice xmlns:v="urn:schemas-microsoft-com:vml" Requires="v">
                <p:oleObj spid="_x0000_s16407" name="Equation" r:id="rId11" imgW="6159240" imgH="990360" progId="Equation.3">
                  <p:embed/>
                </p:oleObj>
              </mc:Choice>
              <mc:Fallback>
                <p:oleObj name="Equation" r:id="rId11" imgW="6159240" imgH="990360" progId="Equation.3">
                  <p:embed/>
                  <p:pic>
                    <p:nvPicPr>
                      <p:cNvPr id="0"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08125" y="4094163"/>
                        <a:ext cx="61595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91" name="Object 12"/>
          <p:cNvGraphicFramePr>
            <a:graphicFrameLocks noChangeAspect="1"/>
          </p:cNvGraphicFramePr>
          <p:nvPr/>
        </p:nvGraphicFramePr>
        <p:xfrm>
          <a:off x="1454150" y="5251450"/>
          <a:ext cx="6235700" cy="1346200"/>
        </p:xfrm>
        <a:graphic>
          <a:graphicData uri="http://schemas.openxmlformats.org/presentationml/2006/ole">
            <mc:AlternateContent xmlns:mc="http://schemas.openxmlformats.org/markup-compatibility/2006">
              <mc:Choice xmlns:v="urn:schemas-microsoft-com:vml" Requires="v">
                <p:oleObj spid="_x0000_s16408" name="Equation" r:id="rId13" imgW="6235560" imgH="1346040" progId="Equation.3">
                  <p:embed/>
                </p:oleObj>
              </mc:Choice>
              <mc:Fallback>
                <p:oleObj name="Equation" r:id="rId13" imgW="6235560" imgH="1346040" progId="Equation.3">
                  <p:embed/>
                  <p:pic>
                    <p:nvPicPr>
                      <p:cNvPr id="0" name="Object 1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454150" y="5251450"/>
                        <a:ext cx="6235700" cy="1346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92" name="Object 13"/>
          <p:cNvGraphicFramePr>
            <a:graphicFrameLocks noChangeAspect="1"/>
          </p:cNvGraphicFramePr>
          <p:nvPr/>
        </p:nvGraphicFramePr>
        <p:xfrm>
          <a:off x="1547813" y="301625"/>
          <a:ext cx="965200" cy="330200"/>
        </p:xfrm>
        <a:graphic>
          <a:graphicData uri="http://schemas.openxmlformats.org/presentationml/2006/ole">
            <mc:AlternateContent xmlns:mc="http://schemas.openxmlformats.org/markup-compatibility/2006">
              <mc:Choice xmlns:v="urn:schemas-microsoft-com:vml" Requires="v">
                <p:oleObj spid="_x0000_s16409" name="Equation" r:id="rId15" imgW="965160" imgH="330120" progId="Equation.3">
                  <p:embed/>
                </p:oleObj>
              </mc:Choice>
              <mc:Fallback>
                <p:oleObj name="Equation" r:id="rId15" imgW="965160" imgH="330120" progId="Equation.3">
                  <p:embed/>
                  <p:pic>
                    <p:nvPicPr>
                      <p:cNvPr id="0" name="Object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47813" y="301625"/>
                        <a:ext cx="965200" cy="33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93" name="Object 14"/>
          <p:cNvGraphicFramePr>
            <a:graphicFrameLocks noChangeAspect="1"/>
          </p:cNvGraphicFramePr>
          <p:nvPr/>
        </p:nvGraphicFramePr>
        <p:xfrm>
          <a:off x="5940425" y="2492375"/>
          <a:ext cx="3009900" cy="825500"/>
        </p:xfrm>
        <a:graphic>
          <a:graphicData uri="http://schemas.openxmlformats.org/presentationml/2006/ole">
            <mc:AlternateContent xmlns:mc="http://schemas.openxmlformats.org/markup-compatibility/2006">
              <mc:Choice xmlns:v="urn:schemas-microsoft-com:vml" Requires="v">
                <p:oleObj spid="_x0000_s16410" name="Equation" r:id="rId17" imgW="3009600" imgH="825480" progId="Equation.3">
                  <p:embed/>
                </p:oleObj>
              </mc:Choice>
              <mc:Fallback>
                <p:oleObj name="Equation" r:id="rId17" imgW="3009600" imgH="825480" progId="Equation.3">
                  <p:embed/>
                  <p:pic>
                    <p:nvPicPr>
                      <p:cNvPr id="0" name="Object 1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940425" y="2492375"/>
                        <a:ext cx="3009900"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0369" name="Group 321"/>
          <p:cNvGraphicFramePr>
            <a:graphicFrameLocks noGrp="1"/>
          </p:cNvGraphicFramePr>
          <p:nvPr/>
        </p:nvGraphicFramePr>
        <p:xfrm>
          <a:off x="179388" y="333375"/>
          <a:ext cx="8713787" cy="6342068"/>
        </p:xfrm>
        <a:graphic>
          <a:graphicData uri="http://schemas.openxmlformats.org/drawingml/2006/table">
            <a:tbl>
              <a:tblPr/>
              <a:tblGrid>
                <a:gridCol w="1450975"/>
                <a:gridCol w="1357312"/>
                <a:gridCol w="1655763"/>
                <a:gridCol w="1657350"/>
                <a:gridCol w="1366837"/>
                <a:gridCol w="1225550"/>
              </a:tblGrid>
              <a:tr h="355600">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Grupo</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Nº Grupo</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Subgrupo</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Nº Subgrupo</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R</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Q</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r>
                        <a:rPr kumimoji="0" lang="pt-BR" sz="2000" b="0" i="0" u="none" strike="noStrike" cap="none" normalizeH="0" baseline="-25000" smtClean="0">
                          <a:ln>
                            <a:noFill/>
                          </a:ln>
                          <a:solidFill>
                            <a:schemeClr val="tx1"/>
                          </a:solidFill>
                          <a:effectLst/>
                          <a:latin typeface="Arial" charset="0"/>
                          <a:cs typeface="Arial" charset="0"/>
                        </a:rPr>
                        <a:t>3</a:t>
                      </a:r>
                      <a:endParaRPr kumimoji="0" lang="pt-BR" sz="2000" b="0" i="0" u="none" strike="noStrike" cap="none" normalizeH="0" baseline="-25000" smtClean="0">
                        <a:ln>
                          <a:noFill/>
                        </a:ln>
                        <a:solidFill>
                          <a:schemeClr val="tx1"/>
                        </a:solidFill>
                        <a:effectLst/>
                        <a:latin typeface="Arial" charset="0"/>
                      </a:endParaRPr>
                    </a:p>
                  </a:txBody>
                  <a:tcPr marL="0" marR="0" marT="0" marB="0" anchor="ctr"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a:t>
                      </a: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r>
                        <a:rPr kumimoji="0" lang="pt-BR" sz="2000" b="0" i="0" u="none" strike="noStrike" cap="none" normalizeH="0" baseline="-25000" smtClean="0">
                          <a:ln>
                            <a:noFill/>
                          </a:ln>
                          <a:solidFill>
                            <a:schemeClr val="tx1"/>
                          </a:solidFill>
                          <a:effectLst/>
                          <a:latin typeface="Arial" charset="0"/>
                          <a:cs typeface="Arial" charset="0"/>
                        </a:rPr>
                        <a:t>2</a:t>
                      </a:r>
                      <a:endParaRPr kumimoji="0" lang="pt-BR" sz="2000" b="0" i="0" u="none" strike="noStrike" cap="none" normalizeH="0" baseline="-25000" smtClean="0">
                        <a:ln>
                          <a:noFill/>
                        </a:ln>
                        <a:solidFill>
                          <a:schemeClr val="tx1"/>
                        </a:solidFill>
                        <a:effectLst/>
                        <a:latin typeface="Arial" charset="0"/>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a:t>
                      </a: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0,9011</a:t>
                      </a: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0,848</a:t>
                      </a: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357188">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r>
                        <a:rPr kumimoji="0" lang="pt-BR" sz="2000" b="0" i="0" u="none" strike="noStrike" cap="none" normalizeH="0" baseline="-25000" smtClean="0">
                          <a:ln>
                            <a:noFill/>
                          </a:ln>
                          <a:solidFill>
                            <a:schemeClr val="tx1"/>
                          </a:solidFill>
                          <a:effectLst/>
                          <a:latin typeface="Arial" charset="0"/>
                          <a:cs typeface="Arial" charset="0"/>
                        </a:rPr>
                        <a:t>2</a:t>
                      </a:r>
                      <a:endParaRPr kumimoji="0" lang="pt-BR" sz="2000" b="0" i="0" u="none" strike="noStrike" cap="none" normalizeH="0" baseline="-25000" smtClean="0">
                        <a:ln>
                          <a:noFill/>
                        </a:ln>
                        <a:solidFill>
                          <a:schemeClr val="tx1"/>
                        </a:solidFill>
                        <a:effectLst/>
                        <a:latin typeface="Arial" charset="0"/>
                      </a:endParaRPr>
                    </a:p>
                  </a:txBody>
                  <a:tcPr marL="0" marR="0" marT="0" marB="0"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r>
                        <a:rPr kumimoji="0" lang="pt-BR" sz="2000" b="0" i="0" u="none" strike="noStrike" cap="none" normalizeH="0" baseline="-25000" smtClean="0">
                          <a:ln>
                            <a:noFill/>
                          </a:ln>
                          <a:solidFill>
                            <a:schemeClr val="tx1"/>
                          </a:solidFill>
                          <a:effectLst/>
                          <a:latin typeface="Arial" charset="0"/>
                          <a:cs typeface="Arial" charset="0"/>
                        </a:rPr>
                        <a:t>2</a:t>
                      </a:r>
                      <a:endParaRPr kumimoji="0" lang="pt-BR" sz="2000" b="0" i="0" u="none" strike="noStrike" cap="none" normalizeH="0" baseline="-2500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0,6744</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0,54</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a:noFill/>
                    </a:lnT>
                    <a:lnB>
                      <a:noFill/>
                    </a:lnB>
                    <a:lnTlToBr>
                      <a:noFill/>
                    </a:lnTlToBr>
                    <a:lnBlToTr>
                      <a:noFill/>
                    </a:lnBlToTr>
                    <a:noFill/>
                  </a:tcPr>
                </a:tc>
              </a:tr>
              <a:tr h="358775">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r>
                        <a:rPr kumimoji="0" lang="pt-BR" sz="2000" b="0" i="0" u="none" strike="noStrike" cap="none" normalizeH="0" baseline="-25000" smtClean="0">
                          <a:ln>
                            <a:noFill/>
                          </a:ln>
                          <a:solidFill>
                            <a:schemeClr val="tx1"/>
                          </a:solidFill>
                          <a:effectLst/>
                          <a:latin typeface="Arial" charset="0"/>
                          <a:cs typeface="Arial" charset="0"/>
                        </a:rPr>
                        <a:t>2</a:t>
                      </a:r>
                      <a:endParaRPr kumimoji="0" lang="pt-BR" sz="2000" b="0" i="0" u="none" strike="noStrike" cap="none" normalizeH="0" baseline="-2500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0,4469</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0,228</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a:noFill/>
                    </a:lnT>
                    <a:lnB>
                      <a:noFill/>
                    </a:lnB>
                    <a:lnTlToBr>
                      <a:noFill/>
                    </a:lnTlToBr>
                    <a:lnBlToTr>
                      <a:noFill/>
                    </a:lnBlToTr>
                    <a:noFill/>
                  </a:tcPr>
                </a:tc>
              </a:tr>
              <a:tr h="357188">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4</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r>
                        <a:rPr kumimoji="0" lang="pt-BR" sz="2000" b="0" i="0" u="none" strike="noStrike" cap="none" normalizeH="0" baseline="-25000" smtClean="0">
                          <a:ln>
                            <a:noFill/>
                          </a:ln>
                          <a:solidFill>
                            <a:schemeClr val="tx1"/>
                          </a:solidFill>
                          <a:effectLst/>
                          <a:latin typeface="Arial" charset="0"/>
                          <a:cs typeface="Arial" charset="0"/>
                        </a:rPr>
                        <a:t>2</a:t>
                      </a:r>
                      <a:endParaRPr kumimoji="0" lang="pt-BR" sz="2000" b="0" i="0" u="none" strike="noStrike" cap="none" normalizeH="0" baseline="-2500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0,2195</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a:noFill/>
                    </a:lnT>
                    <a:lnB>
                      <a:noFill/>
                    </a:lnB>
                    <a:lnTlToBr>
                      <a:noFill/>
                    </a:lnTlToBr>
                    <a:lnBlToTr>
                      <a:noFill/>
                    </a:lnBlToTr>
                    <a:noFill/>
                  </a:tcPr>
                </a:tc>
              </a:tr>
              <a:tr h="355600">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r>
                        <a:rPr kumimoji="0" lang="pt-BR" sz="2000" b="0" i="0" u="none" strike="noStrike" cap="none" normalizeH="0" baseline="-25000" smtClean="0">
                          <a:ln>
                            <a:noFill/>
                          </a:ln>
                          <a:solidFill>
                            <a:schemeClr val="tx1"/>
                          </a:solidFill>
                          <a:effectLst/>
                          <a:latin typeface="Arial" charset="0"/>
                          <a:cs typeface="Arial" charset="0"/>
                        </a:rPr>
                        <a:t>2</a:t>
                      </a:r>
                      <a:r>
                        <a:rPr kumimoji="0" lang="pt-BR" sz="2000" b="0" i="0" u="none" strike="noStrike" cap="none" normalizeH="0" baseline="0" smtClean="0">
                          <a:ln>
                            <a:noFill/>
                          </a:ln>
                          <a:solidFill>
                            <a:schemeClr val="tx1"/>
                          </a:solidFill>
                          <a:effectLst/>
                          <a:latin typeface="Arial" charset="0"/>
                          <a:cs typeface="Arial" charset="0"/>
                        </a:rPr>
                        <a:t>=CH</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5</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C=C</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1,3454</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1,176</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a:noFill/>
                    </a:lnT>
                    <a:lnB>
                      <a:noFill/>
                    </a:lnB>
                    <a:lnTlToBr>
                      <a:noFill/>
                    </a:lnTlToBr>
                    <a:lnBlToTr>
                      <a:noFill/>
                    </a:lnBlToTr>
                    <a:noFill/>
                  </a:tcPr>
                </a:tc>
              </a:tr>
              <a:tr h="357188">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CH=CH</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6</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C=C</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1,1167</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0,867</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a:noFill/>
                    </a:lnT>
                    <a:lnB>
                      <a:noFill/>
                    </a:lnB>
                    <a:lnTlToBr>
                      <a:noFill/>
                    </a:lnTlToBr>
                    <a:lnBlToTr>
                      <a:noFill/>
                    </a:lnBlToTr>
                    <a:noFill/>
                  </a:tcPr>
                </a:tc>
              </a:tr>
              <a:tr h="357188">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r>
                        <a:rPr kumimoji="0" lang="pt-BR" sz="2000" b="0" i="0" u="none" strike="noStrike" cap="none" normalizeH="0" baseline="-25000" smtClean="0">
                          <a:ln>
                            <a:noFill/>
                          </a:ln>
                          <a:solidFill>
                            <a:schemeClr val="tx1"/>
                          </a:solidFill>
                          <a:effectLst/>
                          <a:latin typeface="Arial" charset="0"/>
                          <a:cs typeface="Arial" charset="0"/>
                        </a:rPr>
                        <a:t>2</a:t>
                      </a:r>
                      <a:r>
                        <a:rPr kumimoji="0" lang="pt-BR" sz="2000" b="0" i="0" u="none" strike="noStrike" cap="none" normalizeH="0" baseline="0" smtClean="0">
                          <a:ln>
                            <a:noFill/>
                          </a:ln>
                          <a:solidFill>
                            <a:schemeClr val="tx1"/>
                          </a:solidFill>
                          <a:effectLst/>
                          <a:latin typeface="Arial" charset="0"/>
                          <a:cs typeface="Arial" charset="0"/>
                        </a:rPr>
                        <a:t>=C</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7</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C=C</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1,1173</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0,988</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a:noFill/>
                    </a:lnT>
                    <a:lnB>
                      <a:noFill/>
                    </a:lnB>
                    <a:lnTlToBr>
                      <a:noFill/>
                    </a:lnTlToBr>
                    <a:lnBlToTr>
                      <a:noFill/>
                    </a:lnBlToTr>
                    <a:noFill/>
                  </a:tcPr>
                </a:tc>
              </a:tr>
              <a:tr h="355600">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CH=C</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8</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C=C</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0,8886</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0,676</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a:noFill/>
                    </a:lnT>
                    <a:lnB>
                      <a:noFill/>
                    </a:lnB>
                    <a:lnTlToBr>
                      <a:noFill/>
                    </a:lnTlToBr>
                    <a:lnBlToTr>
                      <a:noFill/>
                    </a:lnBlToTr>
                    <a:noFill/>
                  </a:tcPr>
                </a:tc>
              </a:tr>
              <a:tr h="358775">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C=C</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9</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C=C</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0,6605</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0,485</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a:noFill/>
                    </a:lnT>
                    <a:lnB>
                      <a:noFill/>
                    </a:lnB>
                    <a:lnTlToBr>
                      <a:noFill/>
                    </a:lnTlToBr>
                    <a:lnBlToTr>
                      <a:noFill/>
                    </a:lnBlToTr>
                    <a:noFill/>
                  </a:tcPr>
                </a:tc>
              </a:tr>
              <a:tr h="357188">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ACH</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10</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ACH</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0,5313</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0,4</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a:noFill/>
                    </a:lnT>
                    <a:lnB>
                      <a:noFill/>
                    </a:lnB>
                    <a:lnTlToBr>
                      <a:noFill/>
                    </a:lnTlToBr>
                    <a:lnBlToTr>
                      <a:noFill/>
                    </a:lnBlToTr>
                    <a:noFill/>
                  </a:tcPr>
                </a:tc>
              </a:tr>
              <a:tr h="357188">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11</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ACH</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0,3652</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0,12</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a:noFill/>
                    </a:lnT>
                    <a:lnB>
                      <a:noFill/>
                    </a:lnB>
                    <a:lnTlToBr>
                      <a:noFill/>
                    </a:lnTlToBr>
                    <a:lnBlToTr>
                      <a:noFill/>
                    </a:lnBlToTr>
                    <a:noFill/>
                  </a:tcPr>
                </a:tc>
              </a:tr>
              <a:tr h="357188">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ACCH</a:t>
                      </a:r>
                      <a:r>
                        <a:rPr kumimoji="0" lang="pt-BR" sz="2000" b="0" i="0" u="none" strike="noStrike" cap="none" normalizeH="0" baseline="-25000" smtClean="0">
                          <a:ln>
                            <a:noFill/>
                          </a:ln>
                          <a:solidFill>
                            <a:schemeClr val="tx1"/>
                          </a:solidFill>
                          <a:effectLst/>
                          <a:latin typeface="Arial" charset="0"/>
                          <a:cs typeface="Arial" charset="0"/>
                        </a:rPr>
                        <a:t>3</a:t>
                      </a:r>
                      <a:endParaRPr kumimoji="0" lang="pt-BR" sz="2000" b="0" i="0" u="none" strike="noStrike" cap="none" normalizeH="0" baseline="-25000" smtClean="0">
                        <a:ln>
                          <a:noFill/>
                        </a:ln>
                        <a:solidFill>
                          <a:schemeClr val="tx1"/>
                        </a:solidFill>
                        <a:effectLst/>
                        <a:latin typeface="Arial" charset="0"/>
                      </a:endParaRPr>
                    </a:p>
                  </a:txBody>
                  <a:tcPr marL="0" marR="0" marT="0" marB="0"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12</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ACCH</a:t>
                      </a:r>
                      <a:r>
                        <a:rPr kumimoji="0" lang="pt-BR" sz="2000" b="0" i="0" u="none" strike="noStrike" cap="none" normalizeH="0" baseline="-25000" smtClean="0">
                          <a:ln>
                            <a:noFill/>
                          </a:ln>
                          <a:solidFill>
                            <a:schemeClr val="tx1"/>
                          </a:solidFill>
                          <a:effectLst/>
                          <a:latin typeface="Arial" charset="0"/>
                          <a:cs typeface="Arial" charset="0"/>
                        </a:rPr>
                        <a:t>2</a:t>
                      </a:r>
                      <a:endParaRPr kumimoji="0" lang="pt-BR" sz="2000" b="0" i="0" u="none" strike="noStrike" cap="none" normalizeH="0" baseline="-2500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4</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1,2663</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0,968</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a:noFill/>
                    </a:lnT>
                    <a:lnB>
                      <a:noFill/>
                    </a:lnB>
                    <a:lnTlToBr>
                      <a:noFill/>
                    </a:lnTlToBr>
                    <a:lnBlToTr>
                      <a:noFill/>
                    </a:lnBlToTr>
                    <a:noFill/>
                  </a:tcPr>
                </a:tc>
              </a:tr>
              <a:tr h="357188">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ACCH</a:t>
                      </a:r>
                      <a:r>
                        <a:rPr kumimoji="0" lang="pt-BR" sz="2000" b="0" i="0" u="none" strike="noStrike" cap="none" normalizeH="0" baseline="-25000" smtClean="0">
                          <a:ln>
                            <a:noFill/>
                          </a:ln>
                          <a:solidFill>
                            <a:schemeClr val="tx1"/>
                          </a:solidFill>
                          <a:effectLst/>
                          <a:latin typeface="Arial" charset="0"/>
                          <a:cs typeface="Arial" charset="0"/>
                        </a:rPr>
                        <a:t>2</a:t>
                      </a:r>
                      <a:endParaRPr kumimoji="0" lang="pt-BR" sz="2000" b="0" i="0" u="none" strike="noStrike" cap="none" normalizeH="0" baseline="-25000" smtClean="0">
                        <a:ln>
                          <a:noFill/>
                        </a:ln>
                        <a:solidFill>
                          <a:schemeClr val="tx1"/>
                        </a:solidFill>
                        <a:effectLst/>
                        <a:latin typeface="Arial" charset="0"/>
                      </a:endParaRPr>
                    </a:p>
                  </a:txBody>
                  <a:tcPr marL="0" marR="0" marT="0" marB="0"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13</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ACCH</a:t>
                      </a:r>
                      <a:r>
                        <a:rPr kumimoji="0" lang="pt-BR" sz="2000" b="0" i="0" u="none" strike="noStrike" cap="none" normalizeH="0" baseline="-25000" smtClean="0">
                          <a:ln>
                            <a:noFill/>
                          </a:ln>
                          <a:solidFill>
                            <a:schemeClr val="tx1"/>
                          </a:solidFill>
                          <a:effectLst/>
                          <a:latin typeface="Arial" charset="0"/>
                          <a:cs typeface="Arial" charset="0"/>
                        </a:rPr>
                        <a:t>2</a:t>
                      </a:r>
                      <a:endParaRPr kumimoji="0" lang="pt-BR" sz="2000" b="0" i="0" u="none" strike="noStrike" cap="none" normalizeH="0" baseline="-2500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4</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1,0396</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0,66</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a:noFill/>
                    </a:lnT>
                    <a:lnB>
                      <a:noFill/>
                    </a:lnB>
                    <a:lnTlToBr>
                      <a:noFill/>
                    </a:lnTlToBr>
                    <a:lnBlToTr>
                      <a:noFill/>
                    </a:lnBlToTr>
                    <a:noFill/>
                  </a:tcPr>
                </a:tc>
              </a:tr>
              <a:tr h="357188">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ACCH</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14</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ACCH</a:t>
                      </a:r>
                      <a:r>
                        <a:rPr kumimoji="0" lang="pt-BR" sz="2000" b="0" i="0" u="none" strike="noStrike" cap="none" normalizeH="0" baseline="-25000" smtClean="0">
                          <a:ln>
                            <a:noFill/>
                          </a:ln>
                          <a:solidFill>
                            <a:schemeClr val="tx1"/>
                          </a:solidFill>
                          <a:effectLst/>
                          <a:latin typeface="Arial" charset="0"/>
                          <a:cs typeface="Arial" charset="0"/>
                        </a:rPr>
                        <a:t>2</a:t>
                      </a:r>
                      <a:endParaRPr kumimoji="0" lang="pt-BR" sz="2000" b="0" i="0" u="none" strike="noStrike" cap="none" normalizeH="0" baseline="-2500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4</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0,8121</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0,348</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a:noFill/>
                    </a:lnT>
                    <a:lnB>
                      <a:noFill/>
                    </a:lnB>
                    <a:lnTlToBr>
                      <a:noFill/>
                    </a:lnTlToBr>
                    <a:lnBlToTr>
                      <a:noFill/>
                    </a:lnBlToTr>
                    <a:noFill/>
                  </a:tcPr>
                </a:tc>
              </a:tr>
              <a:tr h="285750">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OH</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15</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OH</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5</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1,2</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a:noFill/>
                    </a:lnT>
                    <a:lnB>
                      <a:noFill/>
                    </a:lnB>
                    <a:lnTlToBr>
                      <a:noFill/>
                    </a:lnTlToBr>
                    <a:lnBlToTr>
                      <a:noFill/>
                    </a:lnBlToTr>
                    <a:noFill/>
                  </a:tcPr>
                </a:tc>
              </a:tr>
              <a:tr h="357188">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r>
                        <a:rPr kumimoji="0" lang="pt-BR" sz="2000" b="0" i="0" u="none" strike="noStrike" cap="none" normalizeH="0" baseline="-25000" smtClean="0">
                          <a:ln>
                            <a:noFill/>
                          </a:ln>
                          <a:solidFill>
                            <a:schemeClr val="tx1"/>
                          </a:solidFill>
                          <a:effectLst/>
                          <a:latin typeface="Arial" charset="0"/>
                          <a:cs typeface="Arial" charset="0"/>
                        </a:rPr>
                        <a:t>3</a:t>
                      </a:r>
                      <a:r>
                        <a:rPr kumimoji="0" lang="pt-BR" sz="2000" b="0" i="0" u="none" strike="noStrike" cap="none" normalizeH="0" baseline="0" smtClean="0">
                          <a:ln>
                            <a:noFill/>
                          </a:ln>
                          <a:solidFill>
                            <a:schemeClr val="tx1"/>
                          </a:solidFill>
                          <a:effectLst/>
                          <a:latin typeface="Arial" charset="0"/>
                          <a:cs typeface="Arial" charset="0"/>
                        </a:rPr>
                        <a:t>OH</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16</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r>
                        <a:rPr kumimoji="0" lang="pt-BR" sz="2000" b="0" i="0" u="none" strike="noStrike" cap="none" normalizeH="0" baseline="-25000" smtClean="0">
                          <a:ln>
                            <a:noFill/>
                          </a:ln>
                          <a:solidFill>
                            <a:schemeClr val="tx1"/>
                          </a:solidFill>
                          <a:effectLst/>
                          <a:latin typeface="Arial" charset="0"/>
                          <a:cs typeface="Arial" charset="0"/>
                        </a:rPr>
                        <a:t>3</a:t>
                      </a:r>
                      <a:r>
                        <a:rPr kumimoji="0" lang="pt-BR" sz="2000" b="0" i="0" u="none" strike="noStrike" cap="none" normalizeH="0" baseline="0" smtClean="0">
                          <a:ln>
                            <a:noFill/>
                          </a:ln>
                          <a:solidFill>
                            <a:schemeClr val="tx1"/>
                          </a:solidFill>
                          <a:effectLst/>
                          <a:latin typeface="Arial" charset="0"/>
                          <a:cs typeface="Arial" charset="0"/>
                        </a:rPr>
                        <a:t>OH</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6</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1,4311</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1,432</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a:noFill/>
                    </a:lnT>
                    <a:lnB>
                      <a:noFill/>
                    </a:lnB>
                    <a:lnTlToBr>
                      <a:noFill/>
                    </a:lnTlToBr>
                    <a:lnBlToTr>
                      <a:noFill/>
                    </a:lnBlToTr>
                    <a:noFill/>
                  </a:tcPr>
                </a:tc>
              </a:tr>
              <a:tr h="336550">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H</a:t>
                      </a:r>
                      <a:r>
                        <a:rPr kumimoji="0" lang="pt-BR" sz="2000" b="0" i="0" u="none" strike="noStrike" cap="none" normalizeH="0" baseline="-25000" smtClean="0">
                          <a:ln>
                            <a:noFill/>
                          </a:ln>
                          <a:solidFill>
                            <a:schemeClr val="tx1"/>
                          </a:solidFill>
                          <a:effectLst/>
                          <a:latin typeface="Arial" charset="0"/>
                          <a:cs typeface="Arial" charset="0"/>
                        </a:rPr>
                        <a:t>2</a:t>
                      </a:r>
                      <a:r>
                        <a:rPr kumimoji="0" lang="pt-BR" sz="2000" b="0" i="0" u="none" strike="noStrike" cap="none" normalizeH="0" baseline="0" smtClean="0">
                          <a:ln>
                            <a:noFill/>
                          </a:ln>
                          <a:solidFill>
                            <a:schemeClr val="tx1"/>
                          </a:solidFill>
                          <a:effectLst/>
                          <a:latin typeface="Arial" charset="0"/>
                          <a:cs typeface="Arial" charset="0"/>
                        </a:rPr>
                        <a:t>O</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17</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1800" b="0" i="0" u="none" strike="noStrike" cap="none" normalizeH="0" baseline="0" smtClean="0">
                          <a:ln>
                            <a:noFill/>
                          </a:ln>
                          <a:solidFill>
                            <a:schemeClr val="tx1"/>
                          </a:solidFill>
                          <a:effectLst/>
                          <a:latin typeface="Arial" charset="0"/>
                        </a:rPr>
                        <a:t>H</a:t>
                      </a:r>
                      <a:r>
                        <a:rPr kumimoji="0" lang="pt-BR" sz="1800" b="0" i="0" u="none" strike="noStrike" cap="none" normalizeH="0" baseline="-25000" smtClean="0">
                          <a:ln>
                            <a:noFill/>
                          </a:ln>
                          <a:solidFill>
                            <a:schemeClr val="tx1"/>
                          </a:solidFill>
                          <a:effectLst/>
                          <a:latin typeface="Arial" charset="0"/>
                        </a:rPr>
                        <a:t>2</a:t>
                      </a:r>
                      <a:r>
                        <a:rPr kumimoji="0" lang="pt-BR" sz="1800" b="0" i="0" u="none" strike="noStrike" cap="none" normalizeH="0" baseline="0" smtClean="0">
                          <a:ln>
                            <a:noFill/>
                          </a:ln>
                          <a:solidFill>
                            <a:schemeClr val="tx1"/>
                          </a:solidFill>
                          <a:effectLst/>
                          <a:latin typeface="Arial" charset="0"/>
                        </a:rPr>
                        <a:t>O</a:t>
                      </a:r>
                    </a:p>
                  </a:txBody>
                  <a:tcPr marL="0" marR="0" marT="0" marB="0"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7</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0,92</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 latinLnBrk="0" hangingPunct="1">
                        <a:lnSpc>
                          <a:spcPct val="8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1,4</a:t>
                      </a:r>
                      <a:endParaRPr kumimoji="0" lang="pt-BR" sz="2000" b="0" i="0" u="none" strike="noStrike" cap="none" normalizeH="0" baseline="0" smtClean="0">
                        <a:ln>
                          <a:noFill/>
                        </a:ln>
                        <a:solidFill>
                          <a:schemeClr val="tx1"/>
                        </a:solidFill>
                        <a:effectLst/>
                        <a:latin typeface="Arial" charset="0"/>
                      </a:endParaRPr>
                    </a:p>
                  </a:txBody>
                  <a:tcPr marL="0" marR="0" marT="0" marB="0"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179388" y="116632"/>
            <a:ext cx="878522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1255713" indent="-285750" eaLnBrk="0" hangingPunct="0">
              <a:spcBef>
                <a:spcPct val="20000"/>
              </a:spcBef>
              <a:buChar char="–"/>
              <a:defRPr sz="2800">
                <a:solidFill>
                  <a:schemeClr val="tx1"/>
                </a:solidFill>
                <a:latin typeface="Arial" charset="0"/>
              </a:defRPr>
            </a:lvl2pPr>
            <a:lvl3pPr marL="1435100" indent="-228600" eaLnBrk="0" hangingPunct="0">
              <a:spcBef>
                <a:spcPct val="20000"/>
              </a:spcBef>
              <a:buChar char="•"/>
              <a:defRPr sz="2400">
                <a:solidFill>
                  <a:schemeClr val="tx1"/>
                </a:solidFill>
                <a:latin typeface="Arial" charset="0"/>
              </a:defRPr>
            </a:lvl3pPr>
            <a:lvl4pPr marL="1614488"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lnSpc>
                <a:spcPct val="85000"/>
              </a:lnSpc>
              <a:buFontTx/>
              <a:buNone/>
            </a:pPr>
            <a:r>
              <a:rPr lang="pt-BR" altLang="pt-BR" sz="2800" dirty="0" smtClean="0">
                <a:solidFill>
                  <a:srgbClr val="0000FF"/>
                </a:solidFill>
              </a:rPr>
              <a:t>Para mistura binária, o modelo fica:</a:t>
            </a:r>
            <a:endParaRPr lang="pt-BR" altLang="pt-BR" sz="2800" dirty="0">
              <a:solidFill>
                <a:srgbClr val="0000FF"/>
              </a:solidFill>
            </a:endParaRPr>
          </a:p>
        </p:txBody>
      </p:sp>
      <p:graphicFrame>
        <p:nvGraphicFramePr>
          <p:cNvPr id="16389" name="Object 8"/>
          <p:cNvGraphicFramePr>
            <a:graphicFrameLocks noChangeAspect="1"/>
          </p:cNvGraphicFramePr>
          <p:nvPr>
            <p:extLst>
              <p:ext uri="{D42A27DB-BD31-4B8C-83A1-F6EECF244321}">
                <p14:modId xmlns:p14="http://schemas.microsoft.com/office/powerpoint/2010/main" val="3846447136"/>
              </p:ext>
            </p:extLst>
          </p:nvPr>
        </p:nvGraphicFramePr>
        <p:xfrm>
          <a:off x="903808" y="3056930"/>
          <a:ext cx="7340600" cy="2100262"/>
        </p:xfrm>
        <a:graphic>
          <a:graphicData uri="http://schemas.openxmlformats.org/presentationml/2006/ole">
            <mc:AlternateContent xmlns:mc="http://schemas.openxmlformats.org/markup-compatibility/2006">
              <mc:Choice xmlns:v="urn:schemas-microsoft-com:vml" Requires="v">
                <p:oleObj spid="_x0000_s44034" name="Equação" r:id="rId3" imgW="7327800" imgH="2082600" progId="Equation.3">
                  <p:embed/>
                </p:oleObj>
              </mc:Choice>
              <mc:Fallback>
                <p:oleObj name="Equação" r:id="rId3" imgW="7327800" imgH="2082600" progId="Equation.3">
                  <p:embed/>
                  <p:pic>
                    <p:nvPicPr>
                      <p:cNvPr id="0" name=""/>
                      <p:cNvPicPr>
                        <a:picLocks noChangeAspect="1" noChangeArrowheads="1"/>
                      </p:cNvPicPr>
                      <p:nvPr/>
                    </p:nvPicPr>
                    <p:blipFill>
                      <a:blip r:embed="rId4"/>
                      <a:srcRect/>
                      <a:stretch>
                        <a:fillRect/>
                      </a:stretch>
                    </p:blipFill>
                    <p:spPr bwMode="auto">
                      <a:xfrm>
                        <a:off x="903808" y="3056930"/>
                        <a:ext cx="7340600" cy="2100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Objeto 2"/>
          <p:cNvGraphicFramePr>
            <a:graphicFrameLocks noChangeAspect="1"/>
          </p:cNvGraphicFramePr>
          <p:nvPr>
            <p:extLst>
              <p:ext uri="{D42A27DB-BD31-4B8C-83A1-F6EECF244321}">
                <p14:modId xmlns:p14="http://schemas.microsoft.com/office/powerpoint/2010/main" val="2407480969"/>
              </p:ext>
            </p:extLst>
          </p:nvPr>
        </p:nvGraphicFramePr>
        <p:xfrm>
          <a:off x="467544" y="5665490"/>
          <a:ext cx="8296275" cy="931862"/>
        </p:xfrm>
        <a:graphic>
          <a:graphicData uri="http://schemas.openxmlformats.org/presentationml/2006/ole">
            <mc:AlternateContent xmlns:mc="http://schemas.openxmlformats.org/markup-compatibility/2006">
              <mc:Choice xmlns:v="urn:schemas-microsoft-com:vml" Requires="v">
                <p:oleObj spid="_x0000_s44035" name="Equação" r:id="rId5" imgW="8280360" imgH="927000" progId="Equation.3">
                  <p:embed/>
                </p:oleObj>
              </mc:Choice>
              <mc:Fallback>
                <p:oleObj name="Equação" r:id="rId5" imgW="8280360" imgH="927000" progId="Equation.3">
                  <p:embed/>
                  <p:pic>
                    <p:nvPicPr>
                      <p:cNvPr id="0" name=""/>
                      <p:cNvPicPr>
                        <a:picLocks noChangeAspect="1" noChangeArrowheads="1"/>
                      </p:cNvPicPr>
                      <p:nvPr/>
                    </p:nvPicPr>
                    <p:blipFill>
                      <a:blip r:embed="rId6"/>
                      <a:srcRect/>
                      <a:stretch>
                        <a:fillRect/>
                      </a:stretch>
                    </p:blipFill>
                    <p:spPr bwMode="auto">
                      <a:xfrm>
                        <a:off x="467544" y="5665490"/>
                        <a:ext cx="8296275" cy="931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 name="Objeto 1"/>
          <p:cNvGraphicFramePr>
            <a:graphicFrameLocks noChangeAspect="1"/>
          </p:cNvGraphicFramePr>
          <p:nvPr>
            <p:extLst>
              <p:ext uri="{D42A27DB-BD31-4B8C-83A1-F6EECF244321}">
                <p14:modId xmlns:p14="http://schemas.microsoft.com/office/powerpoint/2010/main" val="81841394"/>
              </p:ext>
            </p:extLst>
          </p:nvPr>
        </p:nvGraphicFramePr>
        <p:xfrm>
          <a:off x="539552" y="836712"/>
          <a:ext cx="7974013" cy="1604962"/>
        </p:xfrm>
        <a:graphic>
          <a:graphicData uri="http://schemas.openxmlformats.org/presentationml/2006/ole">
            <mc:AlternateContent xmlns:mc="http://schemas.openxmlformats.org/markup-compatibility/2006">
              <mc:Choice xmlns:v="urn:schemas-microsoft-com:vml" Requires="v">
                <p:oleObj spid="_x0000_s44036" name="Equação" r:id="rId7" imgW="7949880" imgH="1574640" progId="Equation.3">
                  <p:embed/>
                </p:oleObj>
              </mc:Choice>
              <mc:Fallback>
                <p:oleObj name="Equação" r:id="rId7" imgW="7949880" imgH="1574640" progId="Equation.3">
                  <p:embed/>
                  <p:pic>
                    <p:nvPicPr>
                      <p:cNvPr id="0" name=""/>
                      <p:cNvPicPr>
                        <a:picLocks noChangeAspect="1" noChangeArrowheads="1"/>
                      </p:cNvPicPr>
                      <p:nvPr/>
                    </p:nvPicPr>
                    <p:blipFill>
                      <a:blip r:embed="rId8"/>
                      <a:srcRect/>
                      <a:stretch>
                        <a:fillRect/>
                      </a:stretch>
                    </p:blipFill>
                    <p:spPr bwMode="auto">
                      <a:xfrm>
                        <a:off x="539552" y="836712"/>
                        <a:ext cx="7974013" cy="1604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8353678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ChangeArrowheads="1"/>
          </p:cNvSpPr>
          <p:nvPr/>
        </p:nvSpPr>
        <p:spPr bwMode="auto">
          <a:xfrm>
            <a:off x="134938" y="260350"/>
            <a:ext cx="64531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FF0000"/>
                </a:solidFill>
              </a:rPr>
              <a:t>Modelo UNIFAC (1975):</a:t>
            </a:r>
          </a:p>
        </p:txBody>
      </p:sp>
      <p:sp>
        <p:nvSpPr>
          <p:cNvPr id="17413" name="Rectangle 3"/>
          <p:cNvSpPr>
            <a:spLocks noChangeArrowheads="1"/>
          </p:cNvSpPr>
          <p:nvPr/>
        </p:nvSpPr>
        <p:spPr bwMode="auto">
          <a:xfrm>
            <a:off x="146050" y="908050"/>
            <a:ext cx="8602663" cy="302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008E18"/>
                </a:solidFill>
              </a:rPr>
              <a:t>O modelo </a:t>
            </a:r>
            <a:r>
              <a:rPr lang="pt-BR" altLang="pt-BR" sz="2800" i="1">
                <a:solidFill>
                  <a:srgbClr val="008E18"/>
                </a:solidFill>
              </a:rPr>
              <a:t>UNIQUAC </a:t>
            </a:r>
            <a:r>
              <a:rPr lang="en-US" altLang="pt-BR" sz="2800" i="1">
                <a:solidFill>
                  <a:srgbClr val="008E18"/>
                </a:solidFill>
              </a:rPr>
              <a:t>Functional-group Activity Coefficient</a:t>
            </a:r>
            <a:r>
              <a:rPr lang="pt-BR" altLang="pt-BR" sz="2800">
                <a:solidFill>
                  <a:srgbClr val="008E18"/>
                </a:solidFill>
              </a:rPr>
              <a:t>, de Fredenslund, Jones e Prausnitz, é baseado no modelo UNIQUAC, porém introduz um importante conceito: modelagem da não-idealidade do sistema totalmente por contribuição de grupos. O termo combinatorial é idêntico ao do UNIQUAC, e o termo residual é  também obtido por contribuição de grupos.</a:t>
            </a:r>
          </a:p>
        </p:txBody>
      </p:sp>
      <p:graphicFrame>
        <p:nvGraphicFramePr>
          <p:cNvPr id="17410" name="Object 4"/>
          <p:cNvGraphicFramePr>
            <a:graphicFrameLocks noChangeAspect="1"/>
          </p:cNvGraphicFramePr>
          <p:nvPr/>
        </p:nvGraphicFramePr>
        <p:xfrm>
          <a:off x="2022475" y="4076700"/>
          <a:ext cx="5092700" cy="1028700"/>
        </p:xfrm>
        <a:graphic>
          <a:graphicData uri="http://schemas.openxmlformats.org/presentationml/2006/ole">
            <mc:AlternateContent xmlns:mc="http://schemas.openxmlformats.org/markup-compatibility/2006">
              <mc:Choice xmlns:v="urn:schemas-microsoft-com:vml" Requires="v">
                <p:oleObj spid="_x0000_s17416" name="Equation" r:id="rId3" imgW="5092560" imgH="1028520" progId="Equation.3">
                  <p:embed/>
                </p:oleObj>
              </mc:Choice>
              <mc:Fallback>
                <p:oleObj name="Equation" r:id="rId3" imgW="5092560" imgH="102852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2475" y="4076700"/>
                        <a:ext cx="5092700" cy="1028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11" name="Object 6"/>
          <p:cNvGraphicFramePr>
            <a:graphicFrameLocks noChangeAspect="1"/>
          </p:cNvGraphicFramePr>
          <p:nvPr/>
        </p:nvGraphicFramePr>
        <p:xfrm>
          <a:off x="1508125" y="5462588"/>
          <a:ext cx="6159500" cy="990600"/>
        </p:xfrm>
        <a:graphic>
          <a:graphicData uri="http://schemas.openxmlformats.org/presentationml/2006/ole">
            <mc:AlternateContent xmlns:mc="http://schemas.openxmlformats.org/markup-compatibility/2006">
              <mc:Choice xmlns:v="urn:schemas-microsoft-com:vml" Requires="v">
                <p:oleObj spid="_x0000_s17417" name="Equation" r:id="rId5" imgW="6159240" imgH="990360" progId="Equation.3">
                  <p:embed/>
                </p:oleObj>
              </mc:Choice>
              <mc:Fallback>
                <p:oleObj name="Equation" r:id="rId5" imgW="6159240" imgH="99036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8125" y="5462588"/>
                        <a:ext cx="61595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0" name="Rectangle 2"/>
          <p:cNvSpPr>
            <a:spLocks noChangeArrowheads="1"/>
          </p:cNvSpPr>
          <p:nvPr/>
        </p:nvSpPr>
        <p:spPr bwMode="auto">
          <a:xfrm>
            <a:off x="134938" y="115888"/>
            <a:ext cx="8758237" cy="331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95000"/>
              </a:lnSpc>
              <a:spcBef>
                <a:spcPct val="20000"/>
              </a:spcBef>
            </a:pPr>
            <a:r>
              <a:rPr lang="pt-BR" altLang="pt-BR" sz="2800">
                <a:solidFill>
                  <a:srgbClr val="FF0000"/>
                </a:solidFill>
              </a:rPr>
              <a:t>O termo “residual” é dividido em duas parcelas: uma relativa à contribuição para o desvio da “idealidade”, de cada grupo, em uma solução contendo substâncias puras (logo as propriedades em excesso devem ser nulas); e outra parcela relativa à contribuição  de cada grupo para o desvio da “idealidade” na mistura. Seja     o número de grupos m em cada molécula da espécie i. Assim,</a:t>
            </a:r>
          </a:p>
        </p:txBody>
      </p:sp>
      <p:graphicFrame>
        <p:nvGraphicFramePr>
          <p:cNvPr id="18434" name="Object 3"/>
          <p:cNvGraphicFramePr>
            <a:graphicFrameLocks noChangeAspect="1"/>
          </p:cNvGraphicFramePr>
          <p:nvPr/>
        </p:nvGraphicFramePr>
        <p:xfrm>
          <a:off x="6148388" y="3500438"/>
          <a:ext cx="2527300" cy="1714500"/>
        </p:xfrm>
        <a:graphic>
          <a:graphicData uri="http://schemas.openxmlformats.org/presentationml/2006/ole">
            <mc:AlternateContent xmlns:mc="http://schemas.openxmlformats.org/markup-compatibility/2006">
              <mc:Choice xmlns:v="urn:schemas-microsoft-com:vml" Requires="v">
                <p:oleObj spid="_x0000_s18447" name="Equation" r:id="rId3" imgW="2527200" imgH="1714320" progId="Equation.3">
                  <p:embed/>
                </p:oleObj>
              </mc:Choice>
              <mc:Fallback>
                <p:oleObj name="Equation" r:id="rId3" imgW="2527200" imgH="171432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48388" y="3500438"/>
                        <a:ext cx="2527300" cy="171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5" name="Object 4"/>
          <p:cNvGraphicFramePr>
            <a:graphicFrameLocks noChangeAspect="1"/>
          </p:cNvGraphicFramePr>
          <p:nvPr/>
        </p:nvGraphicFramePr>
        <p:xfrm>
          <a:off x="250825" y="5511800"/>
          <a:ext cx="2247900" cy="1219200"/>
        </p:xfrm>
        <a:graphic>
          <a:graphicData uri="http://schemas.openxmlformats.org/presentationml/2006/ole">
            <mc:AlternateContent xmlns:mc="http://schemas.openxmlformats.org/markup-compatibility/2006">
              <mc:Choice xmlns:v="urn:schemas-microsoft-com:vml" Requires="v">
                <p:oleObj spid="_x0000_s18448" name="Equation" r:id="rId5" imgW="2247840" imgH="1218960" progId="Equation.3">
                  <p:embed/>
                </p:oleObj>
              </mc:Choice>
              <mc:Fallback>
                <p:oleObj name="Equation" r:id="rId5" imgW="2247840" imgH="121896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5511800"/>
                        <a:ext cx="22479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6" name="Object 6"/>
          <p:cNvGraphicFramePr>
            <a:graphicFrameLocks noChangeAspect="1"/>
          </p:cNvGraphicFramePr>
          <p:nvPr/>
        </p:nvGraphicFramePr>
        <p:xfrm>
          <a:off x="2954338" y="5507038"/>
          <a:ext cx="5918200" cy="889000"/>
        </p:xfrm>
        <a:graphic>
          <a:graphicData uri="http://schemas.openxmlformats.org/presentationml/2006/ole">
            <mc:AlternateContent xmlns:mc="http://schemas.openxmlformats.org/markup-compatibility/2006">
              <mc:Choice xmlns:v="urn:schemas-microsoft-com:vml" Requires="v">
                <p:oleObj spid="_x0000_s18449" name="Equation" r:id="rId7" imgW="5918040" imgH="888840" progId="Equation.3">
                  <p:embed/>
                </p:oleObj>
              </mc:Choice>
              <mc:Fallback>
                <p:oleObj name="Equation" r:id="rId7" imgW="5918040" imgH="88884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54338" y="5507038"/>
                        <a:ext cx="5918200" cy="88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7" name="Object 13"/>
          <p:cNvGraphicFramePr>
            <a:graphicFrameLocks noChangeAspect="1"/>
          </p:cNvGraphicFramePr>
          <p:nvPr/>
        </p:nvGraphicFramePr>
        <p:xfrm>
          <a:off x="4959350" y="2532063"/>
          <a:ext cx="457200" cy="520700"/>
        </p:xfrm>
        <a:graphic>
          <a:graphicData uri="http://schemas.openxmlformats.org/presentationml/2006/ole">
            <mc:AlternateContent xmlns:mc="http://schemas.openxmlformats.org/markup-compatibility/2006">
              <mc:Choice xmlns:v="urn:schemas-microsoft-com:vml" Requires="v">
                <p:oleObj spid="_x0000_s18450" name="Equation" r:id="rId9" imgW="457200" imgH="520560" progId="Equation.3">
                  <p:embed/>
                </p:oleObj>
              </mc:Choice>
              <mc:Fallback>
                <p:oleObj name="Equation" r:id="rId9" imgW="457200" imgH="520560" progId="Equation.3">
                  <p:embed/>
                  <p:pic>
                    <p:nvPicPr>
                      <p:cNvPr id="0" name="Object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59350" y="2532063"/>
                        <a:ext cx="4572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8" name="Object 15"/>
          <p:cNvGraphicFramePr>
            <a:graphicFrameLocks noChangeAspect="1"/>
          </p:cNvGraphicFramePr>
          <p:nvPr/>
        </p:nvGraphicFramePr>
        <p:xfrm>
          <a:off x="2916238" y="3778250"/>
          <a:ext cx="2336800" cy="1358900"/>
        </p:xfrm>
        <a:graphic>
          <a:graphicData uri="http://schemas.openxmlformats.org/presentationml/2006/ole">
            <mc:AlternateContent xmlns:mc="http://schemas.openxmlformats.org/markup-compatibility/2006">
              <mc:Choice xmlns:v="urn:schemas-microsoft-com:vml" Requires="v">
                <p:oleObj spid="_x0000_s18451" name="Equation" r:id="rId11" imgW="2336760" imgH="1358640" progId="Equation.3">
                  <p:embed/>
                </p:oleObj>
              </mc:Choice>
              <mc:Fallback>
                <p:oleObj name="Equation" r:id="rId11" imgW="2336760" imgH="1358640" progId="Equation.3">
                  <p:embed/>
                  <p:pic>
                    <p:nvPicPr>
                      <p:cNvPr id="0" name="Object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16238" y="3778250"/>
                        <a:ext cx="2336800" cy="1358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9" name="Object 16"/>
          <p:cNvGraphicFramePr>
            <a:graphicFrameLocks noChangeAspect="1"/>
          </p:cNvGraphicFramePr>
          <p:nvPr/>
        </p:nvGraphicFramePr>
        <p:xfrm>
          <a:off x="250825" y="3778250"/>
          <a:ext cx="1803400" cy="1358900"/>
        </p:xfrm>
        <a:graphic>
          <a:graphicData uri="http://schemas.openxmlformats.org/presentationml/2006/ole">
            <mc:AlternateContent xmlns:mc="http://schemas.openxmlformats.org/markup-compatibility/2006">
              <mc:Choice xmlns:v="urn:schemas-microsoft-com:vml" Requires="v">
                <p:oleObj spid="_x0000_s18452" name="Equation" r:id="rId13" imgW="1803240" imgH="1358640" progId="Equation.3">
                  <p:embed/>
                </p:oleObj>
              </mc:Choice>
              <mc:Fallback>
                <p:oleObj name="Equation" r:id="rId13" imgW="1803240" imgH="1358640" progId="Equation.3">
                  <p:embed/>
                  <p:pic>
                    <p:nvPicPr>
                      <p:cNvPr id="0" name="Object 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0825" y="3778250"/>
                        <a:ext cx="1803400" cy="1358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2"/>
          <p:cNvSpPr>
            <a:spLocks noChangeArrowheads="1"/>
          </p:cNvSpPr>
          <p:nvPr/>
        </p:nvSpPr>
        <p:spPr bwMode="auto">
          <a:xfrm>
            <a:off x="134938" y="260350"/>
            <a:ext cx="846931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FF0000"/>
                </a:solidFill>
              </a:rPr>
              <a:t>As expressões para o modelo são:</a:t>
            </a:r>
          </a:p>
        </p:txBody>
      </p:sp>
      <p:graphicFrame>
        <p:nvGraphicFramePr>
          <p:cNvPr id="19458" name="Object 7"/>
          <p:cNvGraphicFramePr>
            <a:graphicFrameLocks noChangeAspect="1"/>
          </p:cNvGraphicFramePr>
          <p:nvPr/>
        </p:nvGraphicFramePr>
        <p:xfrm>
          <a:off x="406400" y="901700"/>
          <a:ext cx="8204200" cy="1054100"/>
        </p:xfrm>
        <a:graphic>
          <a:graphicData uri="http://schemas.openxmlformats.org/presentationml/2006/ole">
            <mc:AlternateContent xmlns:mc="http://schemas.openxmlformats.org/markup-compatibility/2006">
              <mc:Choice xmlns:v="urn:schemas-microsoft-com:vml" Requires="v">
                <p:oleObj spid="_x0000_s19467" name="Equation" r:id="rId3" imgW="8204040" imgH="1054080" progId="Equation.3">
                  <p:embed/>
                </p:oleObj>
              </mc:Choice>
              <mc:Fallback>
                <p:oleObj name="Equation" r:id="rId3" imgW="8204040" imgH="105408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400" y="901700"/>
                        <a:ext cx="8204200" cy="1054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59" name="Object 11"/>
          <p:cNvGraphicFramePr>
            <a:graphicFrameLocks noChangeAspect="1"/>
          </p:cNvGraphicFramePr>
          <p:nvPr/>
        </p:nvGraphicFramePr>
        <p:xfrm>
          <a:off x="2195513" y="2276475"/>
          <a:ext cx="4724400" cy="927100"/>
        </p:xfrm>
        <a:graphic>
          <a:graphicData uri="http://schemas.openxmlformats.org/presentationml/2006/ole">
            <mc:AlternateContent xmlns:mc="http://schemas.openxmlformats.org/markup-compatibility/2006">
              <mc:Choice xmlns:v="urn:schemas-microsoft-com:vml" Requires="v">
                <p:oleObj spid="_x0000_s19468" name="Equation" r:id="rId5" imgW="4724280" imgH="927000" progId="Equation.3">
                  <p:embed/>
                </p:oleObj>
              </mc:Choice>
              <mc:Fallback>
                <p:oleObj name="Equation" r:id="rId5" imgW="4724280" imgH="927000" progId="Equation.3">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95513" y="2276475"/>
                        <a:ext cx="4724400" cy="927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0" name="Object 12"/>
          <p:cNvGraphicFramePr>
            <a:graphicFrameLocks noChangeAspect="1"/>
          </p:cNvGraphicFramePr>
          <p:nvPr/>
        </p:nvGraphicFramePr>
        <p:xfrm>
          <a:off x="1173163" y="3357563"/>
          <a:ext cx="6794500" cy="1574800"/>
        </p:xfrm>
        <a:graphic>
          <a:graphicData uri="http://schemas.openxmlformats.org/presentationml/2006/ole">
            <mc:AlternateContent xmlns:mc="http://schemas.openxmlformats.org/markup-compatibility/2006">
              <mc:Choice xmlns:v="urn:schemas-microsoft-com:vml" Requires="v">
                <p:oleObj spid="_x0000_s19469" name="Equation" r:id="rId7" imgW="6794280" imgH="1574640" progId="Equation.3">
                  <p:embed/>
                </p:oleObj>
              </mc:Choice>
              <mc:Fallback>
                <p:oleObj name="Equation" r:id="rId7" imgW="6794280" imgH="1574640" progId="Equation.3">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73163" y="3357563"/>
                        <a:ext cx="6794500" cy="157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1" name="Object 13"/>
          <p:cNvGraphicFramePr>
            <a:graphicFrameLocks noChangeAspect="1"/>
          </p:cNvGraphicFramePr>
          <p:nvPr/>
        </p:nvGraphicFramePr>
        <p:xfrm>
          <a:off x="1050925" y="5084763"/>
          <a:ext cx="7023100" cy="1676400"/>
        </p:xfrm>
        <a:graphic>
          <a:graphicData uri="http://schemas.openxmlformats.org/presentationml/2006/ole">
            <mc:AlternateContent xmlns:mc="http://schemas.openxmlformats.org/markup-compatibility/2006">
              <mc:Choice xmlns:v="urn:schemas-microsoft-com:vml" Requires="v">
                <p:oleObj spid="_x0000_s19470" name="Equation" r:id="rId9" imgW="7022880" imgH="1676160" progId="Equation.3">
                  <p:embed/>
                </p:oleObj>
              </mc:Choice>
              <mc:Fallback>
                <p:oleObj name="Equation" r:id="rId9" imgW="7022880" imgH="1676160" progId="Equation.3">
                  <p:embed/>
                  <p:pic>
                    <p:nvPicPr>
                      <p:cNvPr id="0" name="Object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50925" y="5084763"/>
                        <a:ext cx="7023100" cy="1676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1542" name="Group 470"/>
          <p:cNvGraphicFramePr>
            <a:graphicFrameLocks noGrp="1"/>
          </p:cNvGraphicFramePr>
          <p:nvPr>
            <p:ph/>
          </p:nvPr>
        </p:nvGraphicFramePr>
        <p:xfrm>
          <a:off x="179388" y="188913"/>
          <a:ext cx="8785225" cy="6480180"/>
        </p:xfrm>
        <a:graphic>
          <a:graphicData uri="http://schemas.openxmlformats.org/drawingml/2006/table">
            <a:tbl>
              <a:tblPr/>
              <a:tblGrid>
                <a:gridCol w="1003300"/>
                <a:gridCol w="974725"/>
                <a:gridCol w="971550"/>
                <a:gridCol w="971550"/>
                <a:gridCol w="973137"/>
                <a:gridCol w="973138"/>
                <a:gridCol w="973137"/>
                <a:gridCol w="971550"/>
                <a:gridCol w="973138"/>
              </a:tblGrid>
              <a:tr h="3603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pt-BR" sz="2000" b="0" i="0" u="none" strike="noStrike" cap="none" normalizeH="0" baseline="-25000" smtClean="0">
                        <a:ln>
                          <a:noFill/>
                        </a:ln>
                        <a:solidFill>
                          <a:schemeClr val="tx1"/>
                        </a:solidFill>
                        <a:effectLst/>
                        <a:latin typeface="Arial" charset="0"/>
                      </a:endParaRPr>
                    </a:p>
                  </a:txBody>
                  <a:tcPr marL="0" marR="0" marT="0" marB="0" anchor="ct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rPr>
                        <a:t>a</a:t>
                      </a:r>
                      <a:r>
                        <a:rPr kumimoji="0" lang="pt-BR" sz="2000" b="0" i="0" u="none" strike="noStrike" cap="none" normalizeH="0" baseline="-25000" smtClean="0">
                          <a:ln>
                            <a:noFill/>
                          </a:ln>
                          <a:solidFill>
                            <a:schemeClr val="tx1"/>
                          </a:solidFill>
                          <a:effectLst/>
                          <a:latin typeface="Arial" charset="0"/>
                        </a:rPr>
                        <a:t>mn</a:t>
                      </a:r>
                      <a:r>
                        <a:rPr kumimoji="0" lang="pt-BR" sz="2000" b="0" i="0" u="none" strike="noStrike" cap="none" normalizeH="0" baseline="0" smtClean="0">
                          <a:ln>
                            <a:noFill/>
                          </a:ln>
                          <a:solidFill>
                            <a:schemeClr val="tx1"/>
                          </a:solidFill>
                          <a:effectLst/>
                          <a:latin typeface="Arial" charset="0"/>
                        </a:rPr>
                        <a:t> (K)</a:t>
                      </a:r>
                    </a:p>
                  </a:txBody>
                  <a:tcPr marL="0" marR="0" marT="0" marB="0" anchor="ct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a:noFill/>
                    </a:lnL>
                    <a:lnR cap="flat">
                      <a:noFill/>
                    </a:lnR>
                    <a:lnT cap="flat">
                      <a:noFill/>
                    </a:lnT>
                    <a:lnB>
                      <a:noFill/>
                    </a:lnB>
                    <a:lnTlToBr>
                      <a:noFill/>
                    </a:lnTlToBr>
                    <a:lnBlToTr>
                      <a:noFill/>
                    </a:lnBlToTr>
                    <a:noFill/>
                  </a:tcPr>
                </a:tc>
              </a:tr>
              <a:tr h="55879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30000" smtClean="0">
                          <a:ln>
                            <a:noFill/>
                          </a:ln>
                          <a:solidFill>
                            <a:schemeClr val="tx1"/>
                          </a:solidFill>
                          <a:effectLst/>
                          <a:latin typeface="Arial" charset="0"/>
                          <a:cs typeface="Arial" charset="0"/>
                        </a:rPr>
                        <a:t>m</a:t>
                      </a:r>
                      <a:r>
                        <a:rPr kumimoji="0" lang="pt-BR" sz="2000" b="0" i="0" u="none" strike="noStrike" cap="none" normalizeH="0" baseline="0" smtClean="0">
                          <a:ln>
                            <a:noFill/>
                          </a:ln>
                          <a:solidFill>
                            <a:schemeClr val="tx1"/>
                          </a:solidFill>
                          <a:effectLst/>
                          <a:latin typeface="Arial" charset="0"/>
                          <a:cs typeface="Arial" charset="0"/>
                        </a:rPr>
                        <a:t>          </a:t>
                      </a:r>
                      <a:r>
                        <a:rPr kumimoji="0" lang="pt-BR" sz="2000" b="0" i="0" u="none" strike="noStrike" cap="none" normalizeH="0" baseline="30000" smtClean="0">
                          <a:ln>
                            <a:noFill/>
                          </a:ln>
                          <a:solidFill>
                            <a:schemeClr val="tx1"/>
                          </a:solidFill>
                          <a:effectLst/>
                          <a:latin typeface="Arial" charset="0"/>
                          <a:cs typeface="Arial" charset="0"/>
                        </a:rPr>
                        <a:t>n</a:t>
                      </a: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cap="flat">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r>
                        <a:rPr kumimoji="0" lang="pt-BR" sz="2000" b="0" i="0" u="none" strike="noStrike" cap="none" normalizeH="0" baseline="-25000" smtClean="0">
                          <a:ln>
                            <a:noFill/>
                          </a:ln>
                          <a:solidFill>
                            <a:schemeClr val="tx1"/>
                          </a:solidFill>
                          <a:effectLst/>
                          <a:latin typeface="Arial" charset="0"/>
                          <a:cs typeface="Arial" charset="0"/>
                        </a:rPr>
                        <a:t>2</a:t>
                      </a:r>
                      <a:endParaRPr kumimoji="0" lang="pt-BR" sz="2000" b="0" i="0" u="none" strike="noStrike" cap="none" normalizeH="0" baseline="-25000" smtClean="0">
                        <a:ln>
                          <a:noFill/>
                        </a:ln>
                        <a:solidFill>
                          <a:schemeClr val="tx1"/>
                        </a:solidFill>
                        <a:effectLst/>
                        <a:latin typeface="Arial" charset="0"/>
                      </a:endParaRPr>
                    </a:p>
                  </a:txBody>
                  <a:tcPr marL="0" marR="0" marT="0" marB="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C=C</a:t>
                      </a: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ACH</a:t>
                      </a: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ACCH</a:t>
                      </a:r>
                      <a:r>
                        <a:rPr kumimoji="0" lang="pt-BR" sz="2000" b="0" i="0" u="none" strike="noStrike" cap="none" normalizeH="0" baseline="-25000" smtClean="0">
                          <a:ln>
                            <a:noFill/>
                          </a:ln>
                          <a:solidFill>
                            <a:schemeClr val="tx1"/>
                          </a:solidFill>
                          <a:effectLst/>
                          <a:latin typeface="Arial" charset="0"/>
                          <a:cs typeface="Arial" charset="0"/>
                        </a:rPr>
                        <a:t>2</a:t>
                      </a:r>
                      <a:endParaRPr kumimoji="0" lang="pt-BR" sz="2000" b="0" i="0" u="none" strike="noStrike" cap="none" normalizeH="0" baseline="-25000" smtClean="0">
                        <a:ln>
                          <a:noFill/>
                        </a:ln>
                        <a:solidFill>
                          <a:schemeClr val="tx1"/>
                        </a:solidFill>
                        <a:effectLst/>
                        <a:latin typeface="Arial" charset="0"/>
                      </a:endParaRPr>
                    </a:p>
                  </a:txBody>
                  <a:tcPr marL="0" marR="0"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OH</a:t>
                      </a: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r>
                        <a:rPr kumimoji="0" lang="pt-BR" sz="2000" b="0" i="0" u="none" strike="noStrike" cap="none" normalizeH="0" baseline="-25000" smtClean="0">
                          <a:ln>
                            <a:noFill/>
                          </a:ln>
                          <a:solidFill>
                            <a:schemeClr val="tx1"/>
                          </a:solidFill>
                          <a:effectLst/>
                          <a:latin typeface="Arial" charset="0"/>
                          <a:cs typeface="Arial" charset="0"/>
                        </a:rPr>
                        <a:t>3</a:t>
                      </a:r>
                      <a:r>
                        <a:rPr kumimoji="0" lang="pt-BR" sz="2000" b="0" i="0" u="none" strike="noStrike" cap="none" normalizeH="0" baseline="0" smtClean="0">
                          <a:ln>
                            <a:noFill/>
                          </a:ln>
                          <a:solidFill>
                            <a:schemeClr val="tx1"/>
                          </a:solidFill>
                          <a:effectLst/>
                          <a:latin typeface="Arial" charset="0"/>
                          <a:cs typeface="Arial" charset="0"/>
                        </a:rPr>
                        <a:t>OH</a:t>
                      </a: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H</a:t>
                      </a:r>
                      <a:r>
                        <a:rPr kumimoji="0" lang="pt-BR" sz="2000" b="0" i="0" u="none" strike="noStrike" cap="none" normalizeH="0" baseline="-25000" smtClean="0">
                          <a:ln>
                            <a:noFill/>
                          </a:ln>
                          <a:solidFill>
                            <a:schemeClr val="tx1"/>
                          </a:solidFill>
                          <a:effectLst/>
                          <a:latin typeface="Arial" charset="0"/>
                          <a:cs typeface="Arial" charset="0"/>
                        </a:rPr>
                        <a:t>2</a:t>
                      </a:r>
                      <a:r>
                        <a:rPr kumimoji="0" lang="pt-BR" sz="2000" b="0" i="0" u="none" strike="noStrike" cap="none" normalizeH="0" baseline="0" smtClean="0">
                          <a:ln>
                            <a:noFill/>
                          </a:ln>
                          <a:solidFill>
                            <a:schemeClr val="tx1"/>
                          </a:solidFill>
                          <a:effectLst/>
                          <a:latin typeface="Arial" charset="0"/>
                          <a:cs typeface="Arial" charset="0"/>
                        </a:rPr>
                        <a:t>O</a:t>
                      </a: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ACOH</a:t>
                      </a:r>
                      <a:endParaRPr kumimoji="0" lang="pt-BR" sz="2000" b="0" i="0" u="none" strike="noStrike" cap="none" normalizeH="0" baseline="0" smtClean="0">
                        <a:ln>
                          <a:noFill/>
                        </a:ln>
                        <a:solidFill>
                          <a:schemeClr val="tx1"/>
                        </a:solidFill>
                        <a:effectLst/>
                        <a:latin typeface="Arial" charset="0"/>
                      </a:endParaRPr>
                    </a:p>
                  </a:txBody>
                  <a:tcPr marL="0" marR="0" marT="0" marB="0" anchor="ct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r>
                        <a:rPr kumimoji="0" lang="pt-BR" sz="2000" b="0" i="0" u="none" strike="noStrike" cap="none" normalizeH="0" baseline="-25000" smtClean="0">
                          <a:ln>
                            <a:noFill/>
                          </a:ln>
                          <a:solidFill>
                            <a:schemeClr val="tx1"/>
                          </a:solidFill>
                          <a:effectLst/>
                          <a:latin typeface="Arial" charset="0"/>
                          <a:cs typeface="Arial" charset="0"/>
                        </a:rPr>
                        <a:t>2</a:t>
                      </a:r>
                      <a:endParaRPr kumimoji="0" lang="pt-BR" sz="2000" b="0" i="0" u="none" strike="noStrike" cap="none" normalizeH="0" baseline="-2500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86,02</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61,13</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76,5</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986,5</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697,2</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1318</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1333</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3222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C=C</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-35,36</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38,81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74,15</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524,1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787,6</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270,6</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526,1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a:noFill/>
                    </a:lnT>
                    <a:lnB>
                      <a:noFill/>
                    </a:lnB>
                    <a:lnTlToBr>
                      <a:noFill/>
                    </a:lnTlToBr>
                    <a:lnBlToTr>
                      <a:noFill/>
                    </a:lnBlToTr>
                    <a:noFill/>
                  </a:tcPr>
                </a:tc>
              </a:tr>
              <a:tr h="3444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ACH</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-11,12</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3,446</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167</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636,1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637,3</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903,8</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1329</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a:noFill/>
                    </a:lnT>
                    <a:lnB>
                      <a:noFill/>
                    </a:lnB>
                    <a:lnTlToBr>
                      <a:noFill/>
                    </a:lnTlToBr>
                    <a:lnBlToTr>
                      <a:noFill/>
                    </a:lnBlToTr>
                    <a:noFill/>
                  </a:tcPr>
                </a:tc>
              </a:tr>
              <a:tr h="3222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ACCH</a:t>
                      </a:r>
                      <a:r>
                        <a:rPr kumimoji="0" lang="pt-BR" sz="2000" b="0" i="0" u="none" strike="noStrike" cap="none" normalizeH="0" baseline="-25000" smtClean="0">
                          <a:ln>
                            <a:noFill/>
                          </a:ln>
                          <a:solidFill>
                            <a:schemeClr val="tx1"/>
                          </a:solidFill>
                          <a:effectLst/>
                          <a:latin typeface="Arial" charset="0"/>
                          <a:cs typeface="Arial" charset="0"/>
                        </a:rPr>
                        <a:t>2</a:t>
                      </a:r>
                      <a:endParaRPr kumimoji="0" lang="pt-BR" sz="2000" b="0" i="0" u="none" strike="noStrike" cap="none" normalizeH="0" baseline="-2500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-69,7</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-113,6</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-146,8</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803,2</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603,2</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5695</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884,9</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a:noFill/>
                    </a:lnT>
                    <a:lnB>
                      <a:noFill/>
                    </a:lnB>
                    <a:lnTlToBr>
                      <a:noFill/>
                    </a:lnTlToBr>
                    <a:lnBlToTr>
                      <a:noFill/>
                    </a:lnBlToTr>
                    <a:noFill/>
                  </a:tcPr>
                </a:tc>
              </a:tr>
              <a:tr h="31432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OH</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156,4</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457</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89,6</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25,82</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-137,1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353,5</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-259,7</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a:noFill/>
                    </a:lnT>
                    <a:lnB>
                      <a:noFill/>
                    </a:lnB>
                    <a:lnTlToBr>
                      <a:noFill/>
                    </a:lnTlToBr>
                    <a:lnBlToTr>
                      <a:noFill/>
                    </a:lnBlToTr>
                    <a:noFill/>
                  </a:tcPr>
                </a:tc>
              </a:tr>
              <a:tr h="32067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r>
                        <a:rPr kumimoji="0" lang="pt-BR" sz="2000" b="0" i="0" u="none" strike="noStrike" cap="none" normalizeH="0" baseline="-25000" smtClean="0">
                          <a:ln>
                            <a:noFill/>
                          </a:ln>
                          <a:solidFill>
                            <a:schemeClr val="tx1"/>
                          </a:solidFill>
                          <a:effectLst/>
                          <a:latin typeface="Arial" charset="0"/>
                          <a:cs typeface="Arial" charset="0"/>
                        </a:rPr>
                        <a:t>3</a:t>
                      </a:r>
                      <a:r>
                        <a:rPr kumimoji="0" lang="pt-BR" sz="2000" b="0" i="0" u="none" strike="noStrike" cap="none" normalizeH="0" baseline="0" smtClean="0">
                          <a:ln>
                            <a:noFill/>
                          </a:ln>
                          <a:solidFill>
                            <a:schemeClr val="tx1"/>
                          </a:solidFill>
                          <a:effectLst/>
                          <a:latin typeface="Arial" charset="0"/>
                          <a:cs typeface="Arial" charset="0"/>
                        </a:rPr>
                        <a:t>OH</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16,51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-12,52</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-50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-44,5</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249,1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-181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-101,7</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a:noFill/>
                    </a:lnT>
                    <a:lnB>
                      <a:noFill/>
                    </a:lnB>
                    <a:lnTlToBr>
                      <a:noFill/>
                    </a:lnTlToBr>
                    <a:lnBlToTr>
                      <a:noFill/>
                    </a:lnBlToTr>
                    <a:noFill/>
                  </a:tcPr>
                </a:tc>
              </a:tr>
              <a:tr h="31273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H</a:t>
                      </a:r>
                      <a:r>
                        <a:rPr kumimoji="0" lang="pt-BR" sz="2000" b="0" i="0" u="none" strike="noStrike" cap="none" normalizeH="0" baseline="-25000" smtClean="0">
                          <a:ln>
                            <a:noFill/>
                          </a:ln>
                          <a:solidFill>
                            <a:schemeClr val="tx1"/>
                          </a:solidFill>
                          <a:effectLst/>
                          <a:latin typeface="Arial" charset="0"/>
                          <a:cs typeface="Arial" charset="0"/>
                        </a:rPr>
                        <a:t>2</a:t>
                      </a:r>
                      <a:r>
                        <a:rPr kumimoji="0" lang="pt-BR" sz="2000" b="0" i="0" u="none" strike="noStrike" cap="none" normalizeH="0" baseline="0" smtClean="0">
                          <a:ln>
                            <a:noFill/>
                          </a:ln>
                          <a:solidFill>
                            <a:schemeClr val="tx1"/>
                          </a:solidFill>
                          <a:effectLst/>
                          <a:latin typeface="Arial" charset="0"/>
                          <a:cs typeface="Arial" charset="0"/>
                        </a:rPr>
                        <a:t>O</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300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496,1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362,3</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377,6</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-229,1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289,6</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324,5</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a:noFill/>
                    </a:lnT>
                    <a:lnB>
                      <a:noFill/>
                    </a:lnB>
                    <a:lnTlToBr>
                      <a:noFill/>
                    </a:lnTlToBr>
                    <a:lnBlToTr>
                      <a:noFill/>
                    </a:lnBlToTr>
                    <a:noFill/>
                  </a:tcPr>
                </a:tc>
              </a:tr>
              <a:tr h="3222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ACOH</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275,8</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217,5</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25,34</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244,2</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-451,6</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-265,2</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-601,8</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a:noFill/>
                    </a:lnT>
                    <a:lnB>
                      <a:noFill/>
                    </a:lnB>
                    <a:lnTlToBr>
                      <a:noFill/>
                    </a:lnTlToBr>
                    <a:lnBlToTr>
                      <a:noFill/>
                    </a:lnBlToTr>
                    <a:noFill/>
                  </a:tcPr>
                </a:tc>
              </a:tr>
              <a:tr h="3349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r>
                        <a:rPr kumimoji="0" lang="pt-BR" sz="2000" b="0" i="0" u="none" strike="noStrike" cap="none" normalizeH="0" baseline="-25000" smtClean="0">
                          <a:ln>
                            <a:noFill/>
                          </a:ln>
                          <a:solidFill>
                            <a:schemeClr val="tx1"/>
                          </a:solidFill>
                          <a:effectLst/>
                          <a:latin typeface="Arial" charset="0"/>
                          <a:cs typeface="Arial" charset="0"/>
                        </a:rPr>
                        <a:t>2</a:t>
                      </a:r>
                      <a:r>
                        <a:rPr kumimoji="0" lang="pt-BR" sz="2000" b="0" i="0" u="none" strike="noStrike" cap="none" normalizeH="0" baseline="0" smtClean="0">
                          <a:ln>
                            <a:noFill/>
                          </a:ln>
                          <a:solidFill>
                            <a:schemeClr val="tx1"/>
                          </a:solidFill>
                          <a:effectLst/>
                          <a:latin typeface="Arial" charset="0"/>
                          <a:cs typeface="Arial" charset="0"/>
                        </a:rPr>
                        <a:t>CO</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26,76</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42,92</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140,1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365,8</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164,5</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108,7</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472,5</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-133,1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a:noFill/>
                    </a:lnT>
                    <a:lnB>
                      <a:noFill/>
                    </a:lnB>
                    <a:lnTlToBr>
                      <a:noFill/>
                    </a:lnTlToBr>
                    <a:lnBlToTr>
                      <a:noFill/>
                    </a:lnBlToTr>
                    <a:noFill/>
                  </a:tcPr>
                </a:tc>
              </a:tr>
              <a:tr h="3222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CHO</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505,7</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56,3</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23,39</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106</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-404,8</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-340,2</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232,7</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a:noFill/>
                    </a:lnT>
                    <a:lnB>
                      <a:noFill/>
                    </a:lnB>
                    <a:lnTlToBr>
                      <a:noFill/>
                    </a:lnTlToBr>
                    <a:lnBlToTr>
                      <a:noFill/>
                    </a:lnBlToTr>
                    <a:noFill/>
                  </a:tcPr>
                </a:tc>
              </a:tr>
              <a:tr h="34607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CCOO</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114,8</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132,1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85,84</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-170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245,4</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249,6</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200,8</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-36,72</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a:noFill/>
                    </a:lnT>
                    <a:lnB>
                      <a:noFill/>
                    </a:lnB>
                    <a:lnTlToBr>
                      <a:noFill/>
                    </a:lnTlToBr>
                    <a:lnBlToTr>
                      <a:noFill/>
                    </a:lnBlToTr>
                    <a:noFill/>
                  </a:tcPr>
                </a:tc>
              </a:tr>
              <a:tr h="3222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HCOO</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90,49</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-62,55</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1967</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2347</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191,2</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155,7</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a:noFill/>
                    </a:lnT>
                    <a:lnB>
                      <a:noFill/>
                    </a:lnB>
                    <a:lnTlToBr>
                      <a:noFill/>
                    </a:lnTlToBr>
                    <a:lnBlToTr>
                      <a:noFill/>
                    </a:lnBlToTr>
                    <a:noFill/>
                  </a:tcPr>
                </a:tc>
              </a:tr>
              <a:tr h="3444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CH</a:t>
                      </a:r>
                      <a:r>
                        <a:rPr kumimoji="0" lang="pt-BR" sz="2000" b="0" i="0" u="none" strike="noStrike" cap="none" normalizeH="0" baseline="-25000" smtClean="0">
                          <a:ln>
                            <a:noFill/>
                          </a:ln>
                          <a:solidFill>
                            <a:schemeClr val="tx1"/>
                          </a:solidFill>
                          <a:effectLst/>
                          <a:latin typeface="Arial" charset="0"/>
                          <a:cs typeface="Arial" charset="0"/>
                        </a:rPr>
                        <a:t>2</a:t>
                      </a:r>
                      <a:r>
                        <a:rPr kumimoji="0" lang="pt-BR" sz="2000" b="0" i="0" u="none" strike="noStrike" cap="none" normalizeH="0" baseline="0" smtClean="0">
                          <a:ln>
                            <a:noFill/>
                          </a:ln>
                          <a:solidFill>
                            <a:schemeClr val="tx1"/>
                          </a:solidFill>
                          <a:effectLst/>
                          <a:latin typeface="Arial" charset="0"/>
                          <a:cs typeface="Arial" charset="0"/>
                        </a:rPr>
                        <a:t>O</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83,36</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26,51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52,13</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65,69</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237,7</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238,4</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-314,7</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a:noFill/>
                    </a:lnT>
                    <a:lnB>
                      <a:noFill/>
                    </a:lnB>
                    <a:lnTlToBr>
                      <a:noFill/>
                    </a:lnTlToBr>
                    <a:lnBlToTr>
                      <a:noFill/>
                    </a:lnBlToTr>
                    <a:noFill/>
                  </a:tcPr>
                </a:tc>
              </a:tr>
              <a:tr h="32226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CNH</a:t>
                      </a:r>
                      <a:r>
                        <a:rPr kumimoji="0" lang="pt-BR" sz="2000" b="0" i="0" u="none" strike="noStrike" cap="none" normalizeH="0" baseline="-25000" smtClean="0">
                          <a:ln>
                            <a:noFill/>
                          </a:ln>
                          <a:solidFill>
                            <a:schemeClr val="tx1"/>
                          </a:solidFill>
                          <a:effectLst/>
                          <a:latin typeface="Arial" charset="0"/>
                          <a:cs typeface="Arial" charset="0"/>
                        </a:rPr>
                        <a:t>2</a:t>
                      </a:r>
                      <a:endParaRPr kumimoji="0" lang="pt-BR" sz="2000" b="0" i="0" u="none" strike="noStrike" cap="none" normalizeH="0" baseline="-2500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-30,48</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1,163</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-44,85</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-164</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-481,7</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-330,4</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a:noFill/>
                    </a:lnT>
                    <a:lnB>
                      <a:noFill/>
                    </a:lnB>
                    <a:lnTlToBr>
                      <a:noFill/>
                    </a:lnTlToBr>
                    <a:lnBlToTr>
                      <a:noFill/>
                    </a:lnBlToTr>
                    <a:noFill/>
                  </a:tcPr>
                </a:tc>
              </a:tr>
              <a:tr h="3444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CNH</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65,33</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-28,7</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-22,31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223</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-150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-500,4</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-448,2</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a:noFill/>
                    </a:lnT>
                    <a:lnB>
                      <a:noFill/>
                    </a:lnB>
                    <a:lnTlToBr>
                      <a:noFill/>
                    </a:lnTlToBr>
                    <a:lnBlToTr>
                      <a:noFill/>
                    </a:lnBlToTr>
                    <a:noFill/>
                  </a:tcPr>
                </a:tc>
              </a:tr>
              <a:tr h="32067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(C)</a:t>
                      </a:r>
                      <a:r>
                        <a:rPr kumimoji="0" lang="pt-BR" sz="2000" b="0" i="0" u="none" strike="noStrike" cap="none" normalizeH="0" baseline="-25000" smtClean="0">
                          <a:ln>
                            <a:noFill/>
                          </a:ln>
                          <a:solidFill>
                            <a:schemeClr val="tx1"/>
                          </a:solidFill>
                          <a:effectLst/>
                          <a:latin typeface="Arial" charset="0"/>
                          <a:cs typeface="Arial" charset="0"/>
                        </a:rPr>
                        <a:t>3</a:t>
                      </a:r>
                      <a:r>
                        <a:rPr kumimoji="0" lang="pt-BR" sz="2000" b="0" i="0" u="none" strike="noStrike" cap="none" normalizeH="0" baseline="0" smtClean="0">
                          <a:ln>
                            <a:noFill/>
                          </a:ln>
                          <a:solidFill>
                            <a:schemeClr val="tx1"/>
                          </a:solidFill>
                          <a:effectLst/>
                          <a:latin typeface="Arial" charset="0"/>
                          <a:cs typeface="Arial" charset="0"/>
                        </a:rPr>
                        <a:t>N</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-83,98</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-25,38</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-223,9</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109,9</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28,6</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-406,8</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-598,8</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a:noFill/>
                    </a:lnT>
                    <a:lnB>
                      <a:noFill/>
                    </a:lnB>
                    <a:lnTlToBr>
                      <a:noFill/>
                    </a:lnTlToBr>
                    <a:lnBlToTr>
                      <a:noFill/>
                    </a:lnBlToTr>
                    <a:noFill/>
                  </a:tcPr>
                </a:tc>
              </a:tr>
              <a:tr h="31432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ACNH</a:t>
                      </a:r>
                      <a:r>
                        <a:rPr kumimoji="0" lang="pt-BR" sz="2000" b="0" i="0" u="none" strike="noStrike" cap="none" normalizeH="0" baseline="-25000" smtClean="0">
                          <a:ln>
                            <a:noFill/>
                          </a:ln>
                          <a:solidFill>
                            <a:schemeClr val="tx1"/>
                          </a:solidFill>
                          <a:effectLst/>
                          <a:latin typeface="Arial" charset="0"/>
                          <a:cs typeface="Arial" charset="0"/>
                        </a:rPr>
                        <a:t>2</a:t>
                      </a:r>
                      <a:endParaRPr kumimoji="0" lang="pt-BR" sz="2000" b="0" i="0" u="none" strike="noStrike" cap="none" normalizeH="0" baseline="-25000" smtClean="0">
                        <a:ln>
                          <a:noFill/>
                        </a:ln>
                        <a:solidFill>
                          <a:schemeClr val="tx1"/>
                        </a:solidFill>
                        <a:effectLst/>
                        <a:latin typeface="Arial" charset="0"/>
                      </a:endParaRPr>
                    </a:p>
                  </a:txBody>
                  <a:tcPr marL="0" marR="0" marT="0" marB="0" anchor="b" horzOverflow="overflow">
                    <a:lnL cap="flat">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1139</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w="12700" cap="flat" cmpd="sng" algn="ctr">
                      <a:solidFill>
                        <a:schemeClr val="tx1"/>
                      </a:solidFill>
                      <a:prstDash val="solid"/>
                      <a:round/>
                      <a:headEnd type="none" w="med" len="med"/>
                      <a:tailEnd type="none" w="med" len="med"/>
                    </a:lnL>
                    <a:lnR>
                      <a:noFill/>
                    </a:lnR>
                    <a:lnT>
                      <a:noFill/>
                    </a:lnT>
                    <a:lnB cap="flat">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2000</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247,5</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762,8</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-17,4</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-118,1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-367,8</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pt-BR" sz="2000" b="0" i="0" u="none" strike="noStrike" cap="none" normalizeH="0" baseline="0" smtClean="0">
                          <a:ln>
                            <a:noFill/>
                          </a:ln>
                          <a:solidFill>
                            <a:schemeClr val="tx1"/>
                          </a:solidFill>
                          <a:effectLst/>
                          <a:latin typeface="Arial" charset="0"/>
                          <a:cs typeface="Arial" charset="0"/>
                        </a:rPr>
                        <a:t>-253,1</a:t>
                      </a:r>
                      <a:endParaRPr kumimoji="0" lang="pt-BR" sz="2000" b="0" i="0" u="none" strike="noStrike" cap="none" normalizeH="0" baseline="0" smtClean="0">
                        <a:ln>
                          <a:noFill/>
                        </a:ln>
                        <a:solidFill>
                          <a:schemeClr val="tx1"/>
                        </a:solidFill>
                        <a:effectLst/>
                        <a:latin typeface="Arial" charset="0"/>
                      </a:endParaRPr>
                    </a:p>
                  </a:txBody>
                  <a:tcPr marL="0" marR="0" marT="0" marB="0" anchor="b"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1785938"/>
            <a:ext cx="7772400" cy="3276600"/>
          </a:xfrm>
        </p:spPr>
        <p:txBody>
          <a:bodyPr/>
          <a:lstStyle/>
          <a:p>
            <a:pPr eaLnBrk="1" hangingPunct="1"/>
            <a:r>
              <a:rPr lang="pt-BR" altLang="pt-BR" sz="4000" smtClean="0">
                <a:solidFill>
                  <a:srgbClr val="969696"/>
                </a:solidFill>
              </a:rPr>
              <a:t>Modelos de G</a:t>
            </a:r>
            <a:r>
              <a:rPr lang="pt-BR" altLang="pt-BR" sz="4000" baseline="30000" smtClean="0">
                <a:solidFill>
                  <a:srgbClr val="969696"/>
                </a:solidFill>
              </a:rPr>
              <a:t>E</a:t>
            </a:r>
            <a:r>
              <a:rPr lang="pt-BR" altLang="pt-BR" sz="4000" smtClean="0">
                <a:solidFill>
                  <a:srgbClr val="969696"/>
                </a:solidFill>
              </a:rPr>
              <a:t/>
            </a:r>
            <a:br>
              <a:rPr lang="pt-BR" altLang="pt-BR" sz="4000" smtClean="0">
                <a:solidFill>
                  <a:srgbClr val="969696"/>
                </a:solidFill>
              </a:rPr>
            </a:br>
            <a:r>
              <a:rPr lang="pt-BR" altLang="pt-BR" sz="4000" smtClean="0">
                <a:solidFill>
                  <a:srgbClr val="969696"/>
                </a:solidFill>
              </a:rPr>
              <a:t/>
            </a:r>
            <a:br>
              <a:rPr lang="pt-BR" altLang="pt-BR" sz="4000" smtClean="0">
                <a:solidFill>
                  <a:srgbClr val="969696"/>
                </a:solidFill>
              </a:rPr>
            </a:br>
            <a:r>
              <a:rPr lang="pt-BR" altLang="pt-BR" sz="4000" smtClean="0">
                <a:solidFill>
                  <a:srgbClr val="969696"/>
                </a:solidFill>
              </a:rPr>
              <a:t>Semi-Empíricos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134938" y="2852738"/>
            <a:ext cx="47974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FF0000"/>
                </a:solidFill>
              </a:rPr>
              <a:t>Expansão de Redlich-Kister:</a:t>
            </a:r>
          </a:p>
        </p:txBody>
      </p:sp>
      <p:graphicFrame>
        <p:nvGraphicFramePr>
          <p:cNvPr id="1026" name="Object 3"/>
          <p:cNvGraphicFramePr>
            <a:graphicFrameLocks noChangeAspect="1"/>
          </p:cNvGraphicFramePr>
          <p:nvPr/>
        </p:nvGraphicFramePr>
        <p:xfrm>
          <a:off x="211138" y="3429000"/>
          <a:ext cx="8712200" cy="927100"/>
        </p:xfrm>
        <a:graphic>
          <a:graphicData uri="http://schemas.openxmlformats.org/presentationml/2006/ole">
            <mc:AlternateContent xmlns:mc="http://schemas.openxmlformats.org/markup-compatibility/2006">
              <mc:Choice xmlns:v="urn:schemas-microsoft-com:vml" Requires="v">
                <p:oleObj spid="_x0000_s1031" name="Equation" r:id="rId3" imgW="8712000" imgH="927000" progId="Equation.3">
                  <p:embed/>
                </p:oleObj>
              </mc:Choice>
              <mc:Fallback>
                <p:oleObj name="Equation" r:id="rId3" imgW="8712000" imgH="9270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138" y="3429000"/>
                        <a:ext cx="8712200" cy="927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8" name="Rectangle 4"/>
          <p:cNvSpPr>
            <a:spLocks noChangeArrowheads="1"/>
          </p:cNvSpPr>
          <p:nvPr/>
        </p:nvSpPr>
        <p:spPr bwMode="auto">
          <a:xfrm>
            <a:off x="179388" y="4654550"/>
            <a:ext cx="8747125"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0000"/>
              </a:lnSpc>
              <a:spcBef>
                <a:spcPct val="20000"/>
              </a:spcBef>
            </a:pPr>
            <a:r>
              <a:rPr lang="pt-BR" altLang="pt-BR" sz="2800">
                <a:solidFill>
                  <a:srgbClr val="008E18"/>
                </a:solidFill>
              </a:rPr>
              <a:t>Assim, como na expansão do virial, os coeficientes são função da temperatura. Como em qualquer expansão infinita, sua utilidade prática reside na obtenção de expressões após truncamento da série.  Os dois principais modelos que advém dessa prática são apresentados a seguir.</a:t>
            </a:r>
          </a:p>
        </p:txBody>
      </p:sp>
      <p:sp>
        <p:nvSpPr>
          <p:cNvPr id="1029" name="Rectangle 5"/>
          <p:cNvSpPr>
            <a:spLocks noChangeArrowheads="1"/>
          </p:cNvSpPr>
          <p:nvPr/>
        </p:nvSpPr>
        <p:spPr bwMode="auto">
          <a:xfrm>
            <a:off x="146050" y="188913"/>
            <a:ext cx="8747125"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90000"/>
              </a:lnSpc>
              <a:spcBef>
                <a:spcPct val="20000"/>
              </a:spcBef>
            </a:pPr>
            <a:r>
              <a:rPr lang="pt-BR" altLang="pt-BR" sz="2800">
                <a:solidFill>
                  <a:srgbClr val="0000FF"/>
                </a:solidFill>
              </a:rPr>
              <a:t>Modelos de energia de Gibbs em excesso foram gerados a partir de expansões empíricas em função da composição da mistura, que deve respeitar o limite de G</a:t>
            </a:r>
            <a:r>
              <a:rPr lang="pt-BR" altLang="pt-BR" sz="3200" baseline="30000">
                <a:solidFill>
                  <a:srgbClr val="0000FF"/>
                </a:solidFill>
              </a:rPr>
              <a:t>E</a:t>
            </a:r>
            <a:r>
              <a:rPr lang="pt-BR" altLang="pt-BR" sz="2800">
                <a:solidFill>
                  <a:srgbClr val="0000FF"/>
                </a:solidFill>
              </a:rPr>
              <a:t> = 0 quando a “mistura” é composta por uma única substância, pura. A discussão inicial será realizada para misturas binárias.</a:t>
            </a:r>
            <a:endParaRPr lang="pt-BR" altLang="pt-BR" sz="2800">
              <a:solidFill>
                <a:srgbClr val="0000FF"/>
              </a:solidFill>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2"/>
          <p:cNvSpPr>
            <a:spLocks noChangeArrowheads="1"/>
          </p:cNvSpPr>
          <p:nvPr/>
        </p:nvSpPr>
        <p:spPr bwMode="auto">
          <a:xfrm>
            <a:off x="134938" y="260350"/>
            <a:ext cx="58054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FF0000"/>
                </a:solidFill>
              </a:rPr>
              <a:t>Equação de Margules de 2 sufixos:</a:t>
            </a:r>
          </a:p>
        </p:txBody>
      </p:sp>
      <p:graphicFrame>
        <p:nvGraphicFramePr>
          <p:cNvPr id="2050" name="Object 3"/>
          <p:cNvGraphicFramePr>
            <a:graphicFrameLocks noChangeAspect="1"/>
          </p:cNvGraphicFramePr>
          <p:nvPr/>
        </p:nvGraphicFramePr>
        <p:xfrm>
          <a:off x="3602038" y="917575"/>
          <a:ext cx="1930400" cy="927100"/>
        </p:xfrm>
        <a:graphic>
          <a:graphicData uri="http://schemas.openxmlformats.org/presentationml/2006/ole">
            <mc:AlternateContent xmlns:mc="http://schemas.openxmlformats.org/markup-compatibility/2006">
              <mc:Choice xmlns:v="urn:schemas-microsoft-com:vml" Requires="v">
                <p:oleObj spid="_x0000_s2063" name="Equation" r:id="rId3" imgW="1930320" imgH="927000" progId="Equation.3">
                  <p:embed/>
                </p:oleObj>
              </mc:Choice>
              <mc:Fallback>
                <p:oleObj name="Equation" r:id="rId3" imgW="1930320" imgH="9270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2038" y="917575"/>
                        <a:ext cx="1930400" cy="927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5" name="Rectangle 6"/>
          <p:cNvSpPr>
            <a:spLocks noChangeArrowheads="1"/>
          </p:cNvSpPr>
          <p:nvPr/>
        </p:nvSpPr>
        <p:spPr bwMode="auto">
          <a:xfrm>
            <a:off x="146050" y="2060575"/>
            <a:ext cx="8636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008E18"/>
                </a:solidFill>
              </a:rPr>
              <a:t>Mas</a:t>
            </a:r>
          </a:p>
        </p:txBody>
      </p:sp>
      <p:graphicFrame>
        <p:nvGraphicFramePr>
          <p:cNvPr id="2051" name="Object 8"/>
          <p:cNvGraphicFramePr>
            <a:graphicFrameLocks noChangeAspect="1"/>
          </p:cNvGraphicFramePr>
          <p:nvPr/>
        </p:nvGraphicFramePr>
        <p:xfrm>
          <a:off x="2147888" y="2339975"/>
          <a:ext cx="4495800" cy="1257300"/>
        </p:xfrm>
        <a:graphic>
          <a:graphicData uri="http://schemas.openxmlformats.org/presentationml/2006/ole">
            <mc:AlternateContent xmlns:mc="http://schemas.openxmlformats.org/markup-compatibility/2006">
              <mc:Choice xmlns:v="urn:schemas-microsoft-com:vml" Requires="v">
                <p:oleObj spid="_x0000_s2064" name="Equation" r:id="rId5" imgW="4495680" imgH="1257120" progId="Equation.3">
                  <p:embed/>
                </p:oleObj>
              </mc:Choice>
              <mc:Fallback>
                <p:oleObj name="Equation" r:id="rId5" imgW="4495680" imgH="125712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47888" y="2339975"/>
                        <a:ext cx="4495800" cy="1257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E18"/>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1"/>
          <p:cNvSpPr>
            <a:spLocks noChangeArrowheads="1"/>
          </p:cNvSpPr>
          <p:nvPr/>
        </p:nvSpPr>
        <p:spPr bwMode="auto">
          <a:xfrm>
            <a:off x="179388" y="3573463"/>
            <a:ext cx="12573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008E18"/>
                </a:solidFill>
              </a:rPr>
              <a:t>Assim,</a:t>
            </a:r>
          </a:p>
        </p:txBody>
      </p:sp>
      <p:graphicFrame>
        <p:nvGraphicFramePr>
          <p:cNvPr id="2052" name="Object 12"/>
          <p:cNvGraphicFramePr>
            <a:graphicFrameLocks noChangeAspect="1"/>
          </p:cNvGraphicFramePr>
          <p:nvPr/>
        </p:nvGraphicFramePr>
        <p:xfrm>
          <a:off x="1149350" y="4149725"/>
          <a:ext cx="6845300" cy="1092200"/>
        </p:xfrm>
        <a:graphic>
          <a:graphicData uri="http://schemas.openxmlformats.org/presentationml/2006/ole">
            <mc:AlternateContent xmlns:mc="http://schemas.openxmlformats.org/markup-compatibility/2006">
              <mc:Choice xmlns:v="urn:schemas-microsoft-com:vml" Requires="v">
                <p:oleObj spid="_x0000_s2065" name="Equation" r:id="rId7" imgW="6845040" imgH="1091880" progId="Equation.3">
                  <p:embed/>
                </p:oleObj>
              </mc:Choice>
              <mc:Fallback>
                <p:oleObj name="Equation" r:id="rId7" imgW="6845040" imgH="1091880" progId="Equation.3">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49350" y="4149725"/>
                        <a:ext cx="6845300" cy="1092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E18"/>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7" name="Rectangle 13"/>
          <p:cNvSpPr>
            <a:spLocks noChangeArrowheads="1"/>
          </p:cNvSpPr>
          <p:nvPr/>
        </p:nvSpPr>
        <p:spPr bwMode="auto">
          <a:xfrm>
            <a:off x="179388" y="5445125"/>
            <a:ext cx="25923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008E18"/>
                </a:solidFill>
              </a:rPr>
              <a:t>Analogamente,</a:t>
            </a:r>
          </a:p>
        </p:txBody>
      </p:sp>
      <p:graphicFrame>
        <p:nvGraphicFramePr>
          <p:cNvPr id="2053" name="Object 14"/>
          <p:cNvGraphicFramePr>
            <a:graphicFrameLocks noChangeAspect="1"/>
          </p:cNvGraphicFramePr>
          <p:nvPr/>
        </p:nvGraphicFramePr>
        <p:xfrm>
          <a:off x="3621088" y="5862638"/>
          <a:ext cx="1892300" cy="520700"/>
        </p:xfrm>
        <a:graphic>
          <a:graphicData uri="http://schemas.openxmlformats.org/presentationml/2006/ole">
            <mc:AlternateContent xmlns:mc="http://schemas.openxmlformats.org/markup-compatibility/2006">
              <mc:Choice xmlns:v="urn:schemas-microsoft-com:vml" Requires="v">
                <p:oleObj spid="_x0000_s2066" name="Equation" r:id="rId9" imgW="1892160" imgH="520560" progId="Equation.3">
                  <p:embed/>
                </p:oleObj>
              </mc:Choice>
              <mc:Fallback>
                <p:oleObj name="Equation" r:id="rId9" imgW="1892160" imgH="520560" progId="Equation.3">
                  <p:embed/>
                  <p:pic>
                    <p:nvPicPr>
                      <p:cNvPr id="0"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21088" y="5862638"/>
                        <a:ext cx="18923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E18"/>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Rectangle 2"/>
          <p:cNvSpPr>
            <a:spLocks noChangeArrowheads="1"/>
          </p:cNvSpPr>
          <p:nvPr/>
        </p:nvSpPr>
        <p:spPr bwMode="auto">
          <a:xfrm>
            <a:off x="134938" y="260350"/>
            <a:ext cx="58054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FF0000"/>
                </a:solidFill>
              </a:rPr>
              <a:t>Equação de Margules de 3 sufixos:</a:t>
            </a:r>
          </a:p>
        </p:txBody>
      </p:sp>
      <p:sp>
        <p:nvSpPr>
          <p:cNvPr id="3081" name="Rectangle 4"/>
          <p:cNvSpPr>
            <a:spLocks noChangeArrowheads="1"/>
          </p:cNvSpPr>
          <p:nvPr/>
        </p:nvSpPr>
        <p:spPr bwMode="auto">
          <a:xfrm>
            <a:off x="134938" y="2060575"/>
            <a:ext cx="77390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008E18"/>
                </a:solidFill>
              </a:rPr>
              <a:t>Derivação similar à anterior leva às expressões</a:t>
            </a:r>
          </a:p>
        </p:txBody>
      </p:sp>
      <p:graphicFrame>
        <p:nvGraphicFramePr>
          <p:cNvPr id="3074" name="Object 5"/>
          <p:cNvGraphicFramePr>
            <a:graphicFrameLocks noChangeAspect="1"/>
          </p:cNvGraphicFramePr>
          <p:nvPr/>
        </p:nvGraphicFramePr>
        <p:xfrm>
          <a:off x="2055813" y="2781300"/>
          <a:ext cx="5041900" cy="520700"/>
        </p:xfrm>
        <a:graphic>
          <a:graphicData uri="http://schemas.openxmlformats.org/presentationml/2006/ole">
            <mc:AlternateContent xmlns:mc="http://schemas.openxmlformats.org/markup-compatibility/2006">
              <mc:Choice xmlns:v="urn:schemas-microsoft-com:vml" Requires="v">
                <p:oleObj spid="_x0000_s3089" name="Equation" r:id="rId3" imgW="5041800" imgH="520560" progId="Equation.3">
                  <p:embed/>
                </p:oleObj>
              </mc:Choice>
              <mc:Fallback>
                <p:oleObj name="Equation" r:id="rId3" imgW="5041800" imgH="52056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5813" y="2781300"/>
                        <a:ext cx="50419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E18"/>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2" name="Rectangle 8"/>
          <p:cNvSpPr>
            <a:spLocks noChangeArrowheads="1"/>
          </p:cNvSpPr>
          <p:nvPr/>
        </p:nvSpPr>
        <p:spPr bwMode="auto">
          <a:xfrm>
            <a:off x="168275" y="4365625"/>
            <a:ext cx="100806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0000FF"/>
                </a:solidFill>
              </a:rPr>
              <a:t>onde</a:t>
            </a:r>
          </a:p>
        </p:txBody>
      </p:sp>
      <p:graphicFrame>
        <p:nvGraphicFramePr>
          <p:cNvPr id="3075" name="Object 9"/>
          <p:cNvGraphicFramePr>
            <a:graphicFrameLocks noChangeAspect="1"/>
          </p:cNvGraphicFramePr>
          <p:nvPr/>
        </p:nvGraphicFramePr>
        <p:xfrm>
          <a:off x="2413000" y="4724400"/>
          <a:ext cx="4318000" cy="419100"/>
        </p:xfrm>
        <a:graphic>
          <a:graphicData uri="http://schemas.openxmlformats.org/presentationml/2006/ole">
            <mc:AlternateContent xmlns:mc="http://schemas.openxmlformats.org/markup-compatibility/2006">
              <mc:Choice xmlns:v="urn:schemas-microsoft-com:vml" Requires="v">
                <p:oleObj spid="_x0000_s3090" name="Equation" r:id="rId5" imgW="4317840" imgH="419040" progId="Equation.3">
                  <p:embed/>
                </p:oleObj>
              </mc:Choice>
              <mc:Fallback>
                <p:oleObj name="Equation" r:id="rId5" imgW="4317840" imgH="419040" progId="Equation.3">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13000" y="4724400"/>
                        <a:ext cx="4318000" cy="419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E18"/>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6" name="Object 10"/>
          <p:cNvGraphicFramePr>
            <a:graphicFrameLocks noChangeAspect="1"/>
          </p:cNvGraphicFramePr>
          <p:nvPr/>
        </p:nvGraphicFramePr>
        <p:xfrm>
          <a:off x="2586038" y="908050"/>
          <a:ext cx="3962400" cy="927100"/>
        </p:xfrm>
        <a:graphic>
          <a:graphicData uri="http://schemas.openxmlformats.org/presentationml/2006/ole">
            <mc:AlternateContent xmlns:mc="http://schemas.openxmlformats.org/markup-compatibility/2006">
              <mc:Choice xmlns:v="urn:schemas-microsoft-com:vml" Requires="v">
                <p:oleObj spid="_x0000_s3091" name="Equation" r:id="rId7" imgW="3962160" imgH="927000" progId="Equation.3">
                  <p:embed/>
                </p:oleObj>
              </mc:Choice>
              <mc:Fallback>
                <p:oleObj name="Equation" r:id="rId7" imgW="3962160" imgH="927000" progId="Equation.3">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86038" y="908050"/>
                        <a:ext cx="3962400" cy="927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7" name="Object 11"/>
          <p:cNvGraphicFramePr>
            <a:graphicFrameLocks noChangeAspect="1"/>
          </p:cNvGraphicFramePr>
          <p:nvPr/>
        </p:nvGraphicFramePr>
        <p:xfrm>
          <a:off x="2019300" y="3573463"/>
          <a:ext cx="5130800" cy="520700"/>
        </p:xfrm>
        <a:graphic>
          <a:graphicData uri="http://schemas.openxmlformats.org/presentationml/2006/ole">
            <mc:AlternateContent xmlns:mc="http://schemas.openxmlformats.org/markup-compatibility/2006">
              <mc:Choice xmlns:v="urn:schemas-microsoft-com:vml" Requires="v">
                <p:oleObj spid="_x0000_s3092" name="Equation" r:id="rId9" imgW="5130720" imgH="520560" progId="Equation.3">
                  <p:embed/>
                </p:oleObj>
              </mc:Choice>
              <mc:Fallback>
                <p:oleObj name="Equation" r:id="rId9" imgW="5130720" imgH="520560" progId="Equation.3">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19300" y="3573463"/>
                        <a:ext cx="51308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E18"/>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8" name="Object 13"/>
          <p:cNvGraphicFramePr>
            <a:graphicFrameLocks noChangeAspect="1"/>
          </p:cNvGraphicFramePr>
          <p:nvPr/>
        </p:nvGraphicFramePr>
        <p:xfrm>
          <a:off x="2720975" y="5356225"/>
          <a:ext cx="3695700" cy="520700"/>
        </p:xfrm>
        <a:graphic>
          <a:graphicData uri="http://schemas.openxmlformats.org/presentationml/2006/ole">
            <mc:AlternateContent xmlns:mc="http://schemas.openxmlformats.org/markup-compatibility/2006">
              <mc:Choice xmlns:v="urn:schemas-microsoft-com:vml" Requires="v">
                <p:oleObj spid="_x0000_s3093" name="Equation" r:id="rId11" imgW="3695400" imgH="520560" progId="Equation.3">
                  <p:embed/>
                </p:oleObj>
              </mc:Choice>
              <mc:Fallback>
                <p:oleObj name="Equation" r:id="rId11" imgW="3695400" imgH="520560" progId="Equation.3">
                  <p:embed/>
                  <p:pic>
                    <p:nvPicPr>
                      <p:cNvPr id="0"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20975" y="5356225"/>
                        <a:ext cx="36957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E18"/>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9" name="Object 14"/>
          <p:cNvGraphicFramePr>
            <a:graphicFrameLocks noChangeAspect="1"/>
          </p:cNvGraphicFramePr>
          <p:nvPr/>
        </p:nvGraphicFramePr>
        <p:xfrm>
          <a:off x="2665413" y="6076950"/>
          <a:ext cx="3810000" cy="520700"/>
        </p:xfrm>
        <a:graphic>
          <a:graphicData uri="http://schemas.openxmlformats.org/presentationml/2006/ole">
            <mc:AlternateContent xmlns:mc="http://schemas.openxmlformats.org/markup-compatibility/2006">
              <mc:Choice xmlns:v="urn:schemas-microsoft-com:vml" Requires="v">
                <p:oleObj spid="_x0000_s3094" name="Equation" r:id="rId13" imgW="3809880" imgH="520560" progId="Equation.3">
                  <p:embed/>
                </p:oleObj>
              </mc:Choice>
              <mc:Fallback>
                <p:oleObj name="Equation" r:id="rId13" imgW="3809880" imgH="520560" progId="Equation.3">
                  <p:embed/>
                  <p:pic>
                    <p:nvPicPr>
                      <p:cNvPr id="0"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65413" y="6076950"/>
                        <a:ext cx="38100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E18"/>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3"/>
          <p:cNvGraphicFramePr>
            <a:graphicFrameLocks noChangeAspect="1"/>
          </p:cNvGraphicFramePr>
          <p:nvPr/>
        </p:nvGraphicFramePr>
        <p:xfrm>
          <a:off x="261938" y="1252538"/>
          <a:ext cx="8610600" cy="952500"/>
        </p:xfrm>
        <a:graphic>
          <a:graphicData uri="http://schemas.openxmlformats.org/presentationml/2006/ole">
            <mc:AlternateContent xmlns:mc="http://schemas.openxmlformats.org/markup-compatibility/2006">
              <mc:Choice xmlns:v="urn:schemas-microsoft-com:vml" Requires="v">
                <p:oleObj spid="_x0000_s4108" name="Equation" r:id="rId3" imgW="8610480" imgH="952200" progId="Equation.3">
                  <p:embed/>
                </p:oleObj>
              </mc:Choice>
              <mc:Fallback>
                <p:oleObj name="Equation" r:id="rId3" imgW="8610480" imgH="9522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938" y="1252538"/>
                        <a:ext cx="8610600" cy="952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2" name="Rectangle 4"/>
          <p:cNvSpPr>
            <a:spLocks noChangeArrowheads="1"/>
          </p:cNvSpPr>
          <p:nvPr/>
        </p:nvSpPr>
        <p:spPr bwMode="auto">
          <a:xfrm>
            <a:off x="179388" y="2493963"/>
            <a:ext cx="874712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0000"/>
              </a:lnSpc>
              <a:spcBef>
                <a:spcPct val="20000"/>
              </a:spcBef>
            </a:pPr>
            <a:r>
              <a:rPr lang="pt-BR" altLang="pt-BR" sz="2800">
                <a:solidFill>
                  <a:srgbClr val="008E18"/>
                </a:solidFill>
              </a:rPr>
              <a:t>Truncando no segundo termo e rearranjando,</a:t>
            </a:r>
          </a:p>
        </p:txBody>
      </p:sp>
      <p:sp>
        <p:nvSpPr>
          <p:cNvPr id="4103" name="Rectangle 5"/>
          <p:cNvSpPr>
            <a:spLocks noChangeArrowheads="1"/>
          </p:cNvSpPr>
          <p:nvPr/>
        </p:nvSpPr>
        <p:spPr bwMode="auto">
          <a:xfrm>
            <a:off x="146050" y="188913"/>
            <a:ext cx="874712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90000"/>
              </a:lnSpc>
              <a:spcBef>
                <a:spcPct val="20000"/>
              </a:spcBef>
            </a:pPr>
            <a:r>
              <a:rPr lang="pt-BR" altLang="pt-BR" sz="2800">
                <a:solidFill>
                  <a:srgbClr val="0000FF"/>
                </a:solidFill>
              </a:rPr>
              <a:t>Outro exemplo de expansão semi-empírica para misturas binárias é apresentado a seguir.</a:t>
            </a:r>
            <a:endParaRPr lang="pt-BR" altLang="pt-BR" sz="2800">
              <a:solidFill>
                <a:srgbClr val="0000FF"/>
              </a:solidFill>
              <a:cs typeface="Arial" charset="0"/>
            </a:endParaRPr>
          </a:p>
        </p:txBody>
      </p:sp>
      <p:graphicFrame>
        <p:nvGraphicFramePr>
          <p:cNvPr id="4099" name="Object 6"/>
          <p:cNvGraphicFramePr>
            <a:graphicFrameLocks noChangeAspect="1"/>
          </p:cNvGraphicFramePr>
          <p:nvPr/>
        </p:nvGraphicFramePr>
        <p:xfrm>
          <a:off x="611188" y="3068638"/>
          <a:ext cx="7912100" cy="952500"/>
        </p:xfrm>
        <a:graphic>
          <a:graphicData uri="http://schemas.openxmlformats.org/presentationml/2006/ole">
            <mc:AlternateContent xmlns:mc="http://schemas.openxmlformats.org/markup-compatibility/2006">
              <mc:Choice xmlns:v="urn:schemas-microsoft-com:vml" Requires="v">
                <p:oleObj spid="_x0000_s4109" name="Equation" r:id="rId5" imgW="7912080" imgH="952200" progId="Equation.3">
                  <p:embed/>
                </p:oleObj>
              </mc:Choice>
              <mc:Fallback>
                <p:oleObj name="Equation" r:id="rId5" imgW="7912080" imgH="9522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188" y="3068638"/>
                        <a:ext cx="7912100" cy="952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0" name="Object 7"/>
          <p:cNvGraphicFramePr>
            <a:graphicFrameLocks noChangeAspect="1"/>
          </p:cNvGraphicFramePr>
          <p:nvPr/>
        </p:nvGraphicFramePr>
        <p:xfrm>
          <a:off x="998538" y="4205288"/>
          <a:ext cx="7137400" cy="952500"/>
        </p:xfrm>
        <a:graphic>
          <a:graphicData uri="http://schemas.openxmlformats.org/presentationml/2006/ole">
            <mc:AlternateContent xmlns:mc="http://schemas.openxmlformats.org/markup-compatibility/2006">
              <mc:Choice xmlns:v="urn:schemas-microsoft-com:vml" Requires="v">
                <p:oleObj spid="_x0000_s4110" name="Equation" r:id="rId7" imgW="7137360" imgH="952200" progId="Equation.3">
                  <p:embed/>
                </p:oleObj>
              </mc:Choice>
              <mc:Fallback>
                <p:oleObj name="Equation" r:id="rId7" imgW="7137360" imgH="95220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98538" y="4205288"/>
                        <a:ext cx="7137400" cy="952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1" name="Object 8"/>
          <p:cNvGraphicFramePr>
            <a:graphicFrameLocks noChangeAspect="1"/>
          </p:cNvGraphicFramePr>
          <p:nvPr/>
        </p:nvGraphicFramePr>
        <p:xfrm>
          <a:off x="2693988" y="5484813"/>
          <a:ext cx="4267200" cy="1016000"/>
        </p:xfrm>
        <a:graphic>
          <a:graphicData uri="http://schemas.openxmlformats.org/presentationml/2006/ole">
            <mc:AlternateContent xmlns:mc="http://schemas.openxmlformats.org/markup-compatibility/2006">
              <mc:Choice xmlns:v="urn:schemas-microsoft-com:vml" Requires="v">
                <p:oleObj spid="_x0000_s4111" name="Equation" r:id="rId9" imgW="4267080" imgH="1015920" progId="Equation.3">
                  <p:embed/>
                </p:oleObj>
              </mc:Choice>
              <mc:Fallback>
                <p:oleObj name="Equation" r:id="rId9" imgW="4267080" imgH="1015920"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93988" y="5484813"/>
                        <a:ext cx="4267200" cy="101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4"/>
          <p:cNvSpPr>
            <a:spLocks noChangeArrowheads="1"/>
          </p:cNvSpPr>
          <p:nvPr/>
        </p:nvSpPr>
        <p:spPr bwMode="auto">
          <a:xfrm>
            <a:off x="201613" y="1773238"/>
            <a:ext cx="8747125"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90000"/>
              </a:lnSpc>
              <a:spcBef>
                <a:spcPct val="20000"/>
              </a:spcBef>
            </a:pPr>
            <a:r>
              <a:rPr lang="pt-BR" altLang="pt-BR" sz="2800">
                <a:solidFill>
                  <a:srgbClr val="008E18"/>
                </a:solidFill>
              </a:rPr>
              <a:t>O modelo apresentado anteriormente é o modelo de van Laar para misturas binárias.</a:t>
            </a:r>
          </a:p>
          <a:p>
            <a:pPr algn="just" eaLnBrk="1" hangingPunct="1">
              <a:lnSpc>
                <a:spcPct val="90000"/>
              </a:lnSpc>
              <a:spcBef>
                <a:spcPct val="20000"/>
              </a:spcBef>
            </a:pPr>
            <a:endParaRPr lang="pt-BR" altLang="pt-BR" sz="1200">
              <a:solidFill>
                <a:srgbClr val="008E18"/>
              </a:solidFill>
            </a:endParaRPr>
          </a:p>
          <a:p>
            <a:pPr algn="just" eaLnBrk="1" hangingPunct="1">
              <a:lnSpc>
                <a:spcPct val="90000"/>
              </a:lnSpc>
              <a:spcBef>
                <a:spcPct val="20000"/>
              </a:spcBef>
            </a:pPr>
            <a:r>
              <a:rPr lang="pt-BR" altLang="pt-BR" sz="2800">
                <a:solidFill>
                  <a:srgbClr val="FF0000"/>
                </a:solidFill>
              </a:rPr>
              <a:t>As expressões obtidas para as formulações apresentadas, semi-empíricas, não são facilmente extrapoladas para misturas multicomponentes.  Quando o problema envolve mais do que duas espécies, são requeridas formulações com um melhor embasamento físico-químico.</a:t>
            </a:r>
          </a:p>
          <a:p>
            <a:pPr algn="just" eaLnBrk="1" hangingPunct="1">
              <a:lnSpc>
                <a:spcPct val="90000"/>
              </a:lnSpc>
              <a:spcBef>
                <a:spcPct val="20000"/>
              </a:spcBef>
            </a:pPr>
            <a:endParaRPr lang="pt-BR" altLang="pt-BR" sz="1200">
              <a:solidFill>
                <a:srgbClr val="FF0000"/>
              </a:solidFill>
            </a:endParaRPr>
          </a:p>
          <a:p>
            <a:pPr algn="just" eaLnBrk="1" hangingPunct="1">
              <a:lnSpc>
                <a:spcPct val="90000"/>
              </a:lnSpc>
              <a:spcBef>
                <a:spcPct val="20000"/>
              </a:spcBef>
            </a:pPr>
            <a:r>
              <a:rPr lang="pt-BR" altLang="pt-BR" sz="2800">
                <a:solidFill>
                  <a:srgbClr val="0000FF"/>
                </a:solidFill>
              </a:rPr>
              <a:t>A seguir são apresentados modelos para sistemas multicomponentes.</a:t>
            </a:r>
            <a:endParaRPr lang="pt-BR" altLang="pt-BR" sz="2800">
              <a:solidFill>
                <a:srgbClr val="0000FF"/>
              </a:solidFill>
              <a:cs typeface="Arial" charset="0"/>
            </a:endParaRPr>
          </a:p>
        </p:txBody>
      </p:sp>
      <p:graphicFrame>
        <p:nvGraphicFramePr>
          <p:cNvPr id="5122" name="Object 8"/>
          <p:cNvGraphicFramePr>
            <a:graphicFrameLocks noChangeAspect="1"/>
          </p:cNvGraphicFramePr>
          <p:nvPr/>
        </p:nvGraphicFramePr>
        <p:xfrm>
          <a:off x="323850" y="320675"/>
          <a:ext cx="8521700" cy="1092200"/>
        </p:xfrm>
        <a:graphic>
          <a:graphicData uri="http://schemas.openxmlformats.org/presentationml/2006/ole">
            <mc:AlternateContent xmlns:mc="http://schemas.openxmlformats.org/markup-compatibility/2006">
              <mc:Choice xmlns:v="urn:schemas-microsoft-com:vml" Requires="v">
                <p:oleObj spid="_x0000_s5125" name="Equation" r:id="rId3" imgW="8521560" imgH="1091880" progId="Equation.3">
                  <p:embed/>
                </p:oleObj>
              </mc:Choice>
              <mc:Fallback>
                <p:oleObj name="Equation" r:id="rId3" imgW="8521560" imgH="1091880"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320675"/>
                        <a:ext cx="8521700" cy="1092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E18"/>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ChangeArrowheads="1"/>
          </p:cNvSpPr>
          <p:nvPr/>
        </p:nvSpPr>
        <p:spPr bwMode="auto">
          <a:xfrm>
            <a:off x="134938" y="260350"/>
            <a:ext cx="760571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5000"/>
              </a:lnSpc>
              <a:spcBef>
                <a:spcPct val="20000"/>
              </a:spcBef>
            </a:pPr>
            <a:r>
              <a:rPr lang="pt-BR" altLang="pt-BR" sz="2800">
                <a:solidFill>
                  <a:srgbClr val="FF0000"/>
                </a:solidFill>
              </a:rPr>
              <a:t>Modelo de van Laar para multimisturas (1910):</a:t>
            </a:r>
          </a:p>
        </p:txBody>
      </p:sp>
      <p:graphicFrame>
        <p:nvGraphicFramePr>
          <p:cNvPr id="6146" name="Object 3"/>
          <p:cNvGraphicFramePr>
            <a:graphicFrameLocks noChangeAspect="1"/>
          </p:cNvGraphicFramePr>
          <p:nvPr/>
        </p:nvGraphicFramePr>
        <p:xfrm>
          <a:off x="444500" y="2973388"/>
          <a:ext cx="4102100" cy="2184400"/>
        </p:xfrm>
        <a:graphic>
          <a:graphicData uri="http://schemas.openxmlformats.org/presentationml/2006/ole">
            <mc:AlternateContent xmlns:mc="http://schemas.openxmlformats.org/markup-compatibility/2006">
              <mc:Choice xmlns:v="urn:schemas-microsoft-com:vml" Requires="v">
                <p:oleObj spid="_x0000_s6154" name="Equation" r:id="rId3" imgW="4101840" imgH="2184120" progId="Equation.3">
                  <p:embed/>
                </p:oleObj>
              </mc:Choice>
              <mc:Fallback>
                <p:oleObj name="Equation" r:id="rId3" imgW="4101840" imgH="218412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4500" y="2973388"/>
                        <a:ext cx="4102100" cy="218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0" name="Rectangle 4"/>
          <p:cNvSpPr>
            <a:spLocks noChangeArrowheads="1"/>
          </p:cNvSpPr>
          <p:nvPr/>
        </p:nvSpPr>
        <p:spPr bwMode="auto">
          <a:xfrm>
            <a:off x="146050" y="1123950"/>
            <a:ext cx="8602663"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80000"/>
              </a:lnSpc>
              <a:spcBef>
                <a:spcPct val="20000"/>
              </a:spcBef>
            </a:pPr>
            <a:r>
              <a:rPr lang="pt-BR" altLang="pt-BR" sz="2800">
                <a:solidFill>
                  <a:srgbClr val="008E18"/>
                </a:solidFill>
              </a:rPr>
              <a:t>O modelo de van Laar foi derivado a partir da equação de estado de van der Waals, utilizando-se a regra de mistura clássica e desprezando-se o volume e a entropia em excesso. Assim,</a:t>
            </a:r>
          </a:p>
        </p:txBody>
      </p:sp>
      <p:graphicFrame>
        <p:nvGraphicFramePr>
          <p:cNvPr id="6147" name="Object 5"/>
          <p:cNvGraphicFramePr>
            <a:graphicFrameLocks noChangeAspect="1"/>
          </p:cNvGraphicFramePr>
          <p:nvPr/>
        </p:nvGraphicFramePr>
        <p:xfrm>
          <a:off x="4824413" y="2973388"/>
          <a:ext cx="3276600" cy="2184400"/>
        </p:xfrm>
        <a:graphic>
          <a:graphicData uri="http://schemas.openxmlformats.org/presentationml/2006/ole">
            <mc:AlternateContent xmlns:mc="http://schemas.openxmlformats.org/markup-compatibility/2006">
              <mc:Choice xmlns:v="urn:schemas-microsoft-com:vml" Requires="v">
                <p:oleObj spid="_x0000_s6155" name="Equation" r:id="rId5" imgW="3276360" imgH="2184120" progId="Equation.3">
                  <p:embed/>
                </p:oleObj>
              </mc:Choice>
              <mc:Fallback>
                <p:oleObj name="Equation" r:id="rId5" imgW="3276360" imgH="218412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24413" y="2973388"/>
                        <a:ext cx="3276600" cy="218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8E18"/>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48" name="Object 6"/>
          <p:cNvGraphicFramePr>
            <a:graphicFrameLocks noChangeAspect="1"/>
          </p:cNvGraphicFramePr>
          <p:nvPr/>
        </p:nvGraphicFramePr>
        <p:xfrm>
          <a:off x="228600" y="5826125"/>
          <a:ext cx="2743200" cy="482600"/>
        </p:xfrm>
        <a:graphic>
          <a:graphicData uri="http://schemas.openxmlformats.org/presentationml/2006/ole">
            <mc:AlternateContent xmlns:mc="http://schemas.openxmlformats.org/markup-compatibility/2006">
              <mc:Choice xmlns:v="urn:schemas-microsoft-com:vml" Requires="v">
                <p:oleObj spid="_x0000_s6156" name="Equation" r:id="rId7" imgW="2743200" imgH="482400" progId="Equation.3">
                  <p:embed/>
                </p:oleObj>
              </mc:Choice>
              <mc:Fallback>
                <p:oleObj name="Equation" r:id="rId7" imgW="2743200" imgH="48240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 y="5826125"/>
                        <a:ext cx="274320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4629</TotalTime>
  <Words>1542</Words>
  <Application>Microsoft Office PowerPoint</Application>
  <PresentationFormat>Apresentação na tela (4:3)</PresentationFormat>
  <Paragraphs>343</Paragraphs>
  <Slides>29</Slides>
  <Notes>0</Notes>
  <HiddenSlides>0</HiddenSlides>
  <MMClips>0</MMClips>
  <ScaleCrop>false</ScaleCrop>
  <HeadingPairs>
    <vt:vector size="8" baseType="variant">
      <vt:variant>
        <vt:lpstr>Fontes usadas</vt:lpstr>
      </vt:variant>
      <vt:variant>
        <vt:i4>3</vt:i4>
      </vt:variant>
      <vt:variant>
        <vt:lpstr>Tema</vt:lpstr>
      </vt:variant>
      <vt:variant>
        <vt:i4>1</vt:i4>
      </vt:variant>
      <vt:variant>
        <vt:lpstr>Servidores OLE incorporados</vt:lpstr>
      </vt:variant>
      <vt:variant>
        <vt:i4>4</vt:i4>
      </vt:variant>
      <vt:variant>
        <vt:lpstr>Títulos de slides</vt:lpstr>
      </vt:variant>
      <vt:variant>
        <vt:i4>29</vt:i4>
      </vt:variant>
    </vt:vector>
  </HeadingPairs>
  <TitlesOfParts>
    <vt:vector size="37" baseType="lpstr">
      <vt:lpstr>Arial</vt:lpstr>
      <vt:lpstr>Calibri</vt:lpstr>
      <vt:lpstr>Symbol</vt:lpstr>
      <vt:lpstr>Design padrão</vt:lpstr>
      <vt:lpstr>Microsoft Equation 3.0</vt:lpstr>
      <vt:lpstr>Microsoft Photo Editor 3.0 Photo</vt:lpstr>
      <vt:lpstr>Equation</vt:lpstr>
      <vt:lpstr>Equação</vt:lpstr>
      <vt:lpstr>MODELOS DE γ e GE</vt:lpstr>
      <vt:lpstr>Apresentação do PowerPoint</vt:lpstr>
      <vt:lpstr>Modelos de GE  Semi-Empíricos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Modelos de GE  com Composição Local</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Modelos de GE  UNIQUAC e UNIFAC</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LATEMA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RELAÇÕES TERMODINÂMICAS</dc:title>
  <dc:creator>Márcio L. L. Paredes</dc:creator>
  <cp:lastModifiedBy>Márcio Paredes</cp:lastModifiedBy>
  <cp:revision>203</cp:revision>
  <dcterms:created xsi:type="dcterms:W3CDTF">2004-08-19T21:38:00Z</dcterms:created>
  <dcterms:modified xsi:type="dcterms:W3CDTF">2018-06-11T21:51:35Z</dcterms:modified>
</cp:coreProperties>
</file>