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1" r:id="rId2"/>
    <p:sldId id="332" r:id="rId3"/>
    <p:sldId id="262" r:id="rId4"/>
    <p:sldId id="298" r:id="rId5"/>
    <p:sldId id="299" r:id="rId6"/>
    <p:sldId id="300" r:id="rId7"/>
    <p:sldId id="301" r:id="rId8"/>
    <p:sldId id="302" r:id="rId9"/>
    <p:sldId id="310" r:id="rId10"/>
    <p:sldId id="304" r:id="rId11"/>
    <p:sldId id="303" r:id="rId12"/>
    <p:sldId id="333" r:id="rId13"/>
    <p:sldId id="263" r:id="rId14"/>
    <p:sldId id="305" r:id="rId15"/>
    <p:sldId id="306" r:id="rId16"/>
    <p:sldId id="307" r:id="rId17"/>
    <p:sldId id="334" r:id="rId18"/>
    <p:sldId id="308" r:id="rId19"/>
    <p:sldId id="309" r:id="rId20"/>
    <p:sldId id="335" r:id="rId21"/>
    <p:sldId id="264" r:id="rId22"/>
    <p:sldId id="312" r:id="rId23"/>
    <p:sldId id="314" r:id="rId24"/>
    <p:sldId id="317" r:id="rId25"/>
    <p:sldId id="336" r:id="rId26"/>
    <p:sldId id="316" r:id="rId27"/>
    <p:sldId id="319" r:id="rId28"/>
    <p:sldId id="320" r:id="rId29"/>
    <p:sldId id="318" r:id="rId30"/>
  </p:sldIdLst>
  <p:sldSz cx="9144000" cy="6858000" type="screen4x3"/>
  <p:notesSz cx="7099300" cy="10234613"/>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E18"/>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7" autoAdjust="0"/>
    <p:restoredTop sz="94660"/>
  </p:normalViewPr>
  <p:slideViewPr>
    <p:cSldViewPr>
      <p:cViewPr varScale="1">
        <p:scale>
          <a:sx n="113" d="100"/>
          <a:sy n="113" d="100"/>
        </p:scale>
        <p:origin x="-10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image" Target="../media/image30.png"/></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image" Target="../media/image32.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image" Target="../media/image35.e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e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image" Target="../media/image45.emf"/><Relationship Id="rId1" Type="http://schemas.openxmlformats.org/officeDocument/2006/relationships/image" Target="../media/image44.e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image" Target="../media/image52.e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61.emf"/><Relationship Id="rId3" Type="http://schemas.openxmlformats.org/officeDocument/2006/relationships/image" Target="../media/image56.emf"/><Relationship Id="rId7" Type="http://schemas.openxmlformats.org/officeDocument/2006/relationships/image" Target="../media/image60.emf"/><Relationship Id="rId2" Type="http://schemas.openxmlformats.org/officeDocument/2006/relationships/image" Target="../media/image55.emf"/><Relationship Id="rId1" Type="http://schemas.openxmlformats.org/officeDocument/2006/relationships/image" Target="../media/image54.emf"/><Relationship Id="rId6" Type="http://schemas.openxmlformats.org/officeDocument/2006/relationships/image" Target="../media/image59.emf"/><Relationship Id="rId5" Type="http://schemas.openxmlformats.org/officeDocument/2006/relationships/image" Target="../media/image58.emf"/><Relationship Id="rId4" Type="http://schemas.openxmlformats.org/officeDocument/2006/relationships/image" Target="../media/image57.e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image" Target="../media/image65.e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image" Target="../media/image68.emf"/><Relationship Id="rId1" Type="http://schemas.openxmlformats.org/officeDocument/2006/relationships/image" Target="../media/image67.emf"/><Relationship Id="rId6" Type="http://schemas.openxmlformats.org/officeDocument/2006/relationships/image" Target="../media/image72.emf"/><Relationship Id="rId5" Type="http://schemas.openxmlformats.org/officeDocument/2006/relationships/image" Target="../media/image71.emf"/><Relationship Id="rId4" Type="http://schemas.openxmlformats.org/officeDocument/2006/relationships/image" Target="../media/image70.e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5.emf"/><Relationship Id="rId2" Type="http://schemas.openxmlformats.org/officeDocument/2006/relationships/image" Target="../media/image74.emf"/><Relationship Id="rId1" Type="http://schemas.openxmlformats.org/officeDocument/2006/relationships/image" Target="../media/image73.emf"/><Relationship Id="rId4" Type="http://schemas.openxmlformats.org/officeDocument/2006/relationships/image" Target="../media/image7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 Id="rId4"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image" Target="../media/image25.emf"/><Relationship Id="rId5" Type="http://schemas.openxmlformats.org/officeDocument/2006/relationships/image" Target="../media/image29.wmf"/><Relationship Id="rId4" Type="http://schemas.openxmlformats.org/officeDocument/2006/relationships/image" Target="../media/image2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627ECDE0-47FC-4BB9-8A0C-24A90E49EDC2}" type="slidenum">
              <a:rPr lang="pt-BR"/>
              <a:pPr>
                <a:defRPr/>
              </a:pPr>
              <a:t>‹nº›</a:t>
            </a:fld>
            <a:endParaRPr lang="pt-BR"/>
          </a:p>
        </p:txBody>
      </p:sp>
    </p:spTree>
    <p:extLst>
      <p:ext uri="{BB962C8B-B14F-4D97-AF65-F5344CB8AC3E}">
        <p14:creationId xmlns:p14="http://schemas.microsoft.com/office/powerpoint/2010/main" val="4208396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72DCD0A6-7327-4D20-B76B-84D326600877}" type="slidenum">
              <a:rPr lang="pt-BR"/>
              <a:pPr>
                <a:defRPr/>
              </a:pPr>
              <a:t>‹nº›</a:t>
            </a:fld>
            <a:endParaRPr lang="pt-BR"/>
          </a:p>
        </p:txBody>
      </p:sp>
    </p:spTree>
    <p:extLst>
      <p:ext uri="{BB962C8B-B14F-4D97-AF65-F5344CB8AC3E}">
        <p14:creationId xmlns:p14="http://schemas.microsoft.com/office/powerpoint/2010/main" val="44151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F12BBFE-30C9-4284-AE6B-A43597E7740F}" type="slidenum">
              <a:rPr lang="pt-BR"/>
              <a:pPr>
                <a:defRPr/>
              </a:pPr>
              <a:t>‹nº›</a:t>
            </a:fld>
            <a:endParaRPr lang="pt-BR"/>
          </a:p>
        </p:txBody>
      </p:sp>
    </p:spTree>
    <p:extLst>
      <p:ext uri="{BB962C8B-B14F-4D97-AF65-F5344CB8AC3E}">
        <p14:creationId xmlns:p14="http://schemas.microsoft.com/office/powerpoint/2010/main" val="32022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údo">
    <p:spTree>
      <p:nvGrpSpPr>
        <p:cNvPr id="1" name=""/>
        <p:cNvGrpSpPr/>
        <p:nvPr/>
      </p:nvGrpSpPr>
      <p:grpSpPr>
        <a:xfrm>
          <a:off x="0" y="0"/>
          <a:ext cx="0" cy="0"/>
          <a:chOff x="0" y="0"/>
          <a:chExt cx="0" cy="0"/>
        </a:xfrm>
      </p:grpSpPr>
      <p:sp>
        <p:nvSpPr>
          <p:cNvPr id="2" name="Espaço Reservado para Conteúdo 1"/>
          <p:cNvSpPr>
            <a:spLocks noGrp="1"/>
          </p:cNvSpPr>
          <p:nvPr>
            <p:ph/>
          </p:nvPr>
        </p:nvSpPr>
        <p:spPr>
          <a:xfrm>
            <a:off x="457200" y="274638"/>
            <a:ext cx="8229600" cy="5851525"/>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77DCAE1E-E357-4FD1-9FA6-DDE922B96BE1}" type="slidenum">
              <a:rPr lang="pt-BR"/>
              <a:pPr>
                <a:defRPr/>
              </a:pPr>
              <a:t>‹nº›</a:t>
            </a:fld>
            <a:endParaRPr lang="pt-BR"/>
          </a:p>
        </p:txBody>
      </p:sp>
    </p:spTree>
    <p:extLst>
      <p:ext uri="{BB962C8B-B14F-4D97-AF65-F5344CB8AC3E}">
        <p14:creationId xmlns:p14="http://schemas.microsoft.com/office/powerpoint/2010/main" val="102130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41BBEBE0-339C-4E74-AE18-3B79BC210777}" type="slidenum">
              <a:rPr lang="pt-BR"/>
              <a:pPr>
                <a:defRPr/>
              </a:pPr>
              <a:t>‹nº›</a:t>
            </a:fld>
            <a:endParaRPr lang="pt-BR"/>
          </a:p>
        </p:txBody>
      </p:sp>
    </p:spTree>
    <p:extLst>
      <p:ext uri="{BB962C8B-B14F-4D97-AF65-F5344CB8AC3E}">
        <p14:creationId xmlns:p14="http://schemas.microsoft.com/office/powerpoint/2010/main" val="1721658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pPr>
              <a:defRPr/>
            </a:pPr>
            <a:endParaRPr lang="pt-BR"/>
          </a:p>
        </p:txBody>
      </p:sp>
      <p:sp>
        <p:nvSpPr>
          <p:cNvPr id="5" name="Rectangle 5"/>
          <p:cNvSpPr>
            <a:spLocks noGrp="1" noChangeArrowheads="1"/>
          </p:cNvSpPr>
          <p:nvPr>
            <p:ph type="ftr" sz="quarter" idx="11"/>
          </p:nvPr>
        </p:nvSpPr>
        <p:spPr>
          <a:ln/>
        </p:spPr>
        <p:txBody>
          <a:bodyPr/>
          <a:lstStyle>
            <a:lvl1pPr>
              <a:defRPr/>
            </a:lvl1pPr>
          </a:lstStyle>
          <a:p>
            <a:pPr>
              <a:defRPr/>
            </a:pPr>
            <a:endParaRPr lang="pt-BR"/>
          </a:p>
        </p:txBody>
      </p:sp>
      <p:sp>
        <p:nvSpPr>
          <p:cNvPr id="6" name="Rectangle 6"/>
          <p:cNvSpPr>
            <a:spLocks noGrp="1" noChangeArrowheads="1"/>
          </p:cNvSpPr>
          <p:nvPr>
            <p:ph type="sldNum" sz="quarter" idx="12"/>
          </p:nvPr>
        </p:nvSpPr>
        <p:spPr>
          <a:ln/>
        </p:spPr>
        <p:txBody>
          <a:bodyPr/>
          <a:lstStyle>
            <a:lvl1pPr>
              <a:defRPr/>
            </a:lvl1pPr>
          </a:lstStyle>
          <a:p>
            <a:pPr>
              <a:defRPr/>
            </a:pPr>
            <a:fld id="{CCCA00FE-9510-4565-BDDE-17ED1D608940}" type="slidenum">
              <a:rPr lang="pt-BR"/>
              <a:pPr>
                <a:defRPr/>
              </a:pPr>
              <a:t>‹nº›</a:t>
            </a:fld>
            <a:endParaRPr lang="pt-BR"/>
          </a:p>
        </p:txBody>
      </p:sp>
    </p:spTree>
    <p:extLst>
      <p:ext uri="{BB962C8B-B14F-4D97-AF65-F5344CB8AC3E}">
        <p14:creationId xmlns:p14="http://schemas.microsoft.com/office/powerpoint/2010/main" val="109110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FE0F639-6ADB-4A3C-867E-913F18970C4E}" type="slidenum">
              <a:rPr lang="pt-BR"/>
              <a:pPr>
                <a:defRPr/>
              </a:pPr>
              <a:t>‹nº›</a:t>
            </a:fld>
            <a:endParaRPr lang="pt-BR"/>
          </a:p>
        </p:txBody>
      </p:sp>
    </p:spTree>
    <p:extLst>
      <p:ext uri="{BB962C8B-B14F-4D97-AF65-F5344CB8AC3E}">
        <p14:creationId xmlns:p14="http://schemas.microsoft.com/office/powerpoint/2010/main" val="12166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4"/>
          <p:cNvSpPr>
            <a:spLocks noGrp="1" noChangeArrowheads="1"/>
          </p:cNvSpPr>
          <p:nvPr>
            <p:ph type="dt" sz="half" idx="10"/>
          </p:nvPr>
        </p:nvSpPr>
        <p:spPr>
          <a:ln/>
        </p:spPr>
        <p:txBody>
          <a:bodyPr/>
          <a:lstStyle>
            <a:lvl1pPr>
              <a:defRPr/>
            </a:lvl1pPr>
          </a:lstStyle>
          <a:p>
            <a:pPr>
              <a:defRPr/>
            </a:pPr>
            <a:endParaRPr lang="pt-BR"/>
          </a:p>
        </p:txBody>
      </p:sp>
      <p:sp>
        <p:nvSpPr>
          <p:cNvPr id="8" name="Rectangle 5"/>
          <p:cNvSpPr>
            <a:spLocks noGrp="1" noChangeArrowheads="1"/>
          </p:cNvSpPr>
          <p:nvPr>
            <p:ph type="ftr" sz="quarter" idx="11"/>
          </p:nvPr>
        </p:nvSpPr>
        <p:spPr>
          <a:ln/>
        </p:spPr>
        <p:txBody>
          <a:bodyPr/>
          <a:lstStyle>
            <a:lvl1pPr>
              <a:defRPr/>
            </a:lvl1pPr>
          </a:lstStyle>
          <a:p>
            <a:pPr>
              <a:defRPr/>
            </a:pPr>
            <a:endParaRPr lang="pt-BR"/>
          </a:p>
        </p:txBody>
      </p:sp>
      <p:sp>
        <p:nvSpPr>
          <p:cNvPr id="9" name="Rectangle 6"/>
          <p:cNvSpPr>
            <a:spLocks noGrp="1" noChangeArrowheads="1"/>
          </p:cNvSpPr>
          <p:nvPr>
            <p:ph type="sldNum" sz="quarter" idx="12"/>
          </p:nvPr>
        </p:nvSpPr>
        <p:spPr>
          <a:ln/>
        </p:spPr>
        <p:txBody>
          <a:bodyPr/>
          <a:lstStyle>
            <a:lvl1pPr>
              <a:defRPr/>
            </a:lvl1pPr>
          </a:lstStyle>
          <a:p>
            <a:pPr>
              <a:defRPr/>
            </a:pPr>
            <a:fld id="{8B1B945A-11FB-4D68-8CBF-B560FD6E6AD1}" type="slidenum">
              <a:rPr lang="pt-BR"/>
              <a:pPr>
                <a:defRPr/>
              </a:pPr>
              <a:t>‹nº›</a:t>
            </a:fld>
            <a:endParaRPr lang="pt-BR"/>
          </a:p>
        </p:txBody>
      </p:sp>
    </p:spTree>
    <p:extLst>
      <p:ext uri="{BB962C8B-B14F-4D97-AF65-F5344CB8AC3E}">
        <p14:creationId xmlns:p14="http://schemas.microsoft.com/office/powerpoint/2010/main" val="2921917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4"/>
          <p:cNvSpPr>
            <a:spLocks noGrp="1" noChangeArrowheads="1"/>
          </p:cNvSpPr>
          <p:nvPr>
            <p:ph type="dt" sz="half" idx="10"/>
          </p:nvPr>
        </p:nvSpPr>
        <p:spPr>
          <a:ln/>
        </p:spPr>
        <p:txBody>
          <a:bodyPr/>
          <a:lstStyle>
            <a:lvl1pPr>
              <a:defRPr/>
            </a:lvl1pPr>
          </a:lstStyle>
          <a:p>
            <a:pPr>
              <a:defRPr/>
            </a:pPr>
            <a:endParaRPr lang="pt-BR"/>
          </a:p>
        </p:txBody>
      </p:sp>
      <p:sp>
        <p:nvSpPr>
          <p:cNvPr id="4" name="Rectangle 5"/>
          <p:cNvSpPr>
            <a:spLocks noGrp="1" noChangeArrowheads="1"/>
          </p:cNvSpPr>
          <p:nvPr>
            <p:ph type="ftr" sz="quarter" idx="11"/>
          </p:nvPr>
        </p:nvSpPr>
        <p:spPr>
          <a:ln/>
        </p:spPr>
        <p:txBody>
          <a:bodyPr/>
          <a:lstStyle>
            <a:lvl1pPr>
              <a:defRPr/>
            </a:lvl1pPr>
          </a:lstStyle>
          <a:p>
            <a:pPr>
              <a:defRPr/>
            </a:pPr>
            <a:endParaRPr lang="pt-BR"/>
          </a:p>
        </p:txBody>
      </p:sp>
      <p:sp>
        <p:nvSpPr>
          <p:cNvPr id="5" name="Rectangle 6"/>
          <p:cNvSpPr>
            <a:spLocks noGrp="1" noChangeArrowheads="1"/>
          </p:cNvSpPr>
          <p:nvPr>
            <p:ph type="sldNum" sz="quarter" idx="12"/>
          </p:nvPr>
        </p:nvSpPr>
        <p:spPr>
          <a:ln/>
        </p:spPr>
        <p:txBody>
          <a:bodyPr/>
          <a:lstStyle>
            <a:lvl1pPr>
              <a:defRPr/>
            </a:lvl1pPr>
          </a:lstStyle>
          <a:p>
            <a:pPr>
              <a:defRPr/>
            </a:pPr>
            <a:fld id="{EF65CDBB-54EE-4FA2-A9D3-EA6DCAEC9AA3}" type="slidenum">
              <a:rPr lang="pt-BR"/>
              <a:pPr>
                <a:defRPr/>
              </a:pPr>
              <a:t>‹nº›</a:t>
            </a:fld>
            <a:endParaRPr lang="pt-BR"/>
          </a:p>
        </p:txBody>
      </p:sp>
    </p:spTree>
    <p:extLst>
      <p:ext uri="{BB962C8B-B14F-4D97-AF65-F5344CB8AC3E}">
        <p14:creationId xmlns:p14="http://schemas.microsoft.com/office/powerpoint/2010/main" val="383261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BR"/>
          </a:p>
        </p:txBody>
      </p:sp>
      <p:sp>
        <p:nvSpPr>
          <p:cNvPr id="3" name="Rectangle 5"/>
          <p:cNvSpPr>
            <a:spLocks noGrp="1" noChangeArrowheads="1"/>
          </p:cNvSpPr>
          <p:nvPr>
            <p:ph type="ftr" sz="quarter" idx="11"/>
          </p:nvPr>
        </p:nvSpPr>
        <p:spPr>
          <a:ln/>
        </p:spPr>
        <p:txBody>
          <a:bodyPr/>
          <a:lstStyle>
            <a:lvl1pPr>
              <a:defRPr/>
            </a:lvl1pPr>
          </a:lstStyle>
          <a:p>
            <a:pPr>
              <a:defRPr/>
            </a:pPr>
            <a:endParaRPr lang="pt-BR"/>
          </a:p>
        </p:txBody>
      </p:sp>
      <p:sp>
        <p:nvSpPr>
          <p:cNvPr id="4" name="Rectangle 6"/>
          <p:cNvSpPr>
            <a:spLocks noGrp="1" noChangeArrowheads="1"/>
          </p:cNvSpPr>
          <p:nvPr>
            <p:ph type="sldNum" sz="quarter" idx="12"/>
          </p:nvPr>
        </p:nvSpPr>
        <p:spPr>
          <a:ln/>
        </p:spPr>
        <p:txBody>
          <a:bodyPr/>
          <a:lstStyle>
            <a:lvl1pPr>
              <a:defRPr/>
            </a:lvl1pPr>
          </a:lstStyle>
          <a:p>
            <a:pPr>
              <a:defRPr/>
            </a:pPr>
            <a:fld id="{DB72C719-B966-42FF-938E-8414F7B4AC05}" type="slidenum">
              <a:rPr lang="pt-BR"/>
              <a:pPr>
                <a:defRPr/>
              </a:pPr>
              <a:t>‹nº›</a:t>
            </a:fld>
            <a:endParaRPr lang="pt-BR"/>
          </a:p>
        </p:txBody>
      </p:sp>
    </p:spTree>
    <p:extLst>
      <p:ext uri="{BB962C8B-B14F-4D97-AF65-F5344CB8AC3E}">
        <p14:creationId xmlns:p14="http://schemas.microsoft.com/office/powerpoint/2010/main" val="232104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30CF92A3-1998-4F25-B507-0F291D869D5A}" type="slidenum">
              <a:rPr lang="pt-BR"/>
              <a:pPr>
                <a:defRPr/>
              </a:pPr>
              <a:t>‹nº›</a:t>
            </a:fld>
            <a:endParaRPr lang="pt-BR"/>
          </a:p>
        </p:txBody>
      </p:sp>
    </p:spTree>
    <p:extLst>
      <p:ext uri="{BB962C8B-B14F-4D97-AF65-F5344CB8AC3E}">
        <p14:creationId xmlns:p14="http://schemas.microsoft.com/office/powerpoint/2010/main" val="162470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pPr>
              <a:defRPr/>
            </a:pPr>
            <a:endParaRPr lang="pt-BR"/>
          </a:p>
        </p:txBody>
      </p:sp>
      <p:sp>
        <p:nvSpPr>
          <p:cNvPr id="6" name="Rectangle 5"/>
          <p:cNvSpPr>
            <a:spLocks noGrp="1" noChangeArrowheads="1"/>
          </p:cNvSpPr>
          <p:nvPr>
            <p:ph type="ftr" sz="quarter" idx="11"/>
          </p:nvPr>
        </p:nvSpPr>
        <p:spPr>
          <a:ln/>
        </p:spPr>
        <p:txBody>
          <a:bodyPr/>
          <a:lstStyle>
            <a:lvl1pPr>
              <a:defRPr/>
            </a:lvl1pPr>
          </a:lstStyle>
          <a:p>
            <a:pPr>
              <a:defRPr/>
            </a:pPr>
            <a:endParaRPr lang="pt-BR"/>
          </a:p>
        </p:txBody>
      </p:sp>
      <p:sp>
        <p:nvSpPr>
          <p:cNvPr id="7" name="Rectangle 6"/>
          <p:cNvSpPr>
            <a:spLocks noGrp="1" noChangeArrowheads="1"/>
          </p:cNvSpPr>
          <p:nvPr>
            <p:ph type="sldNum" sz="quarter" idx="12"/>
          </p:nvPr>
        </p:nvSpPr>
        <p:spPr>
          <a:ln/>
        </p:spPr>
        <p:txBody>
          <a:bodyPr/>
          <a:lstStyle>
            <a:lvl1pPr>
              <a:defRPr/>
            </a:lvl1pPr>
          </a:lstStyle>
          <a:p>
            <a:pPr>
              <a:defRPr/>
            </a:pPr>
            <a:fld id="{85157F15-2385-4618-8088-0F9B9C3E86BD}" type="slidenum">
              <a:rPr lang="pt-BR"/>
              <a:pPr>
                <a:defRPr/>
              </a:pPr>
              <a:t>‹nº›</a:t>
            </a:fld>
            <a:endParaRPr lang="pt-BR"/>
          </a:p>
        </p:txBody>
      </p:sp>
    </p:spTree>
    <p:extLst>
      <p:ext uri="{BB962C8B-B14F-4D97-AF65-F5344CB8AC3E}">
        <p14:creationId xmlns:p14="http://schemas.microsoft.com/office/powerpoint/2010/main" val="101572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6E0A97-E2AC-486B-9D84-D7635D19ACDE}"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3.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4.emf"/></Relationships>
</file>

<file path=ppt/slides/_rels/slide12.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6.emf"/><Relationship Id="rId11" Type="http://schemas.openxmlformats.org/officeDocument/2006/relationships/oleObject" Target="../embeddings/oleObject26.bin"/><Relationship Id="rId5" Type="http://schemas.openxmlformats.org/officeDocument/2006/relationships/oleObject" Target="../embeddings/oleObject23.bin"/><Relationship Id="rId10" Type="http://schemas.openxmlformats.org/officeDocument/2006/relationships/image" Target="../media/image28.emf"/><Relationship Id="rId4" Type="http://schemas.openxmlformats.org/officeDocument/2006/relationships/image" Target="../media/image25.emf"/><Relationship Id="rId9"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0.bin"/><Relationship Id="rId13" Type="http://schemas.openxmlformats.org/officeDocument/2006/relationships/oleObject" Target="../embeddings/oleObject35.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1.png"/><Relationship Id="rId11" Type="http://schemas.openxmlformats.org/officeDocument/2006/relationships/oleObject" Target="../embeddings/oleObject33.bin"/><Relationship Id="rId5" Type="http://schemas.openxmlformats.org/officeDocument/2006/relationships/oleObject" Target="../embeddings/oleObject28.bin"/><Relationship Id="rId10" Type="http://schemas.openxmlformats.org/officeDocument/2006/relationships/oleObject" Target="../embeddings/oleObject32.bin"/><Relationship Id="rId4" Type="http://schemas.openxmlformats.org/officeDocument/2006/relationships/image" Target="../media/image30.png"/><Relationship Id="rId9" Type="http://schemas.openxmlformats.org/officeDocument/2006/relationships/oleObject" Target="../embeddings/oleObject31.bin"/><Relationship Id="rId1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8" Type="http://schemas.openxmlformats.org/officeDocument/2006/relationships/image" Target="../media/image34.e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33.emf"/><Relationship Id="rId5" Type="http://schemas.openxmlformats.org/officeDocument/2006/relationships/oleObject" Target="../embeddings/oleObject38.bin"/><Relationship Id="rId4" Type="http://schemas.openxmlformats.org/officeDocument/2006/relationships/image" Target="../media/image3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6.emf"/><Relationship Id="rId5" Type="http://schemas.openxmlformats.org/officeDocument/2006/relationships/oleObject" Target="../embeddings/oleObject41.bin"/><Relationship Id="rId4" Type="http://schemas.openxmlformats.org/officeDocument/2006/relationships/image" Target="../media/image35.emf"/></Relationships>
</file>

<file path=ppt/slides/_rels/slide17.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38.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3.wmf"/><Relationship Id="rId5" Type="http://schemas.openxmlformats.org/officeDocument/2006/relationships/oleObject" Target="../embeddings/oleObject48.bin"/><Relationship Id="rId4" Type="http://schemas.openxmlformats.org/officeDocument/2006/relationships/image" Target="../media/image42.emf"/></Relationships>
</file>

<file path=ppt/slides/_rels/slide19.xml.rels><?xml version="1.0" encoding="UTF-8" standalone="yes"?>
<Relationships xmlns="http://schemas.openxmlformats.org/package/2006/relationships"><Relationship Id="rId8" Type="http://schemas.openxmlformats.org/officeDocument/2006/relationships/image" Target="../media/image46.e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45.emf"/><Relationship Id="rId5" Type="http://schemas.openxmlformats.org/officeDocument/2006/relationships/oleObject" Target="../embeddings/oleObject50.bin"/><Relationship Id="rId4" Type="http://schemas.openxmlformats.org/officeDocument/2006/relationships/image" Target="../media/image44.emf"/></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48.wmf"/><Relationship Id="rId11" Type="http://schemas.openxmlformats.org/officeDocument/2006/relationships/oleObject" Target="../embeddings/oleObject56.bin"/><Relationship Id="rId5" Type="http://schemas.openxmlformats.org/officeDocument/2006/relationships/oleObject" Target="../embeddings/oleObject53.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5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53.emf"/><Relationship Id="rId5" Type="http://schemas.openxmlformats.org/officeDocument/2006/relationships/oleObject" Target="../embeddings/oleObject58.bin"/><Relationship Id="rId4" Type="http://schemas.openxmlformats.org/officeDocument/2006/relationships/image" Target="../media/image52.emf"/></Relationships>
</file>

<file path=ppt/slides/_rels/slide23.xml.rels><?xml version="1.0" encoding="UTF-8" standalone="yes"?>
<Relationships xmlns="http://schemas.openxmlformats.org/package/2006/relationships"><Relationship Id="rId8" Type="http://schemas.openxmlformats.org/officeDocument/2006/relationships/image" Target="../media/image56.emf"/><Relationship Id="rId13" Type="http://schemas.openxmlformats.org/officeDocument/2006/relationships/oleObject" Target="../embeddings/oleObject64.bin"/><Relationship Id="rId18" Type="http://schemas.openxmlformats.org/officeDocument/2006/relationships/image" Target="../media/image61.emf"/><Relationship Id="rId3" Type="http://schemas.openxmlformats.org/officeDocument/2006/relationships/oleObject" Target="../embeddings/oleObject59.bin"/><Relationship Id="rId7" Type="http://schemas.openxmlformats.org/officeDocument/2006/relationships/oleObject" Target="../embeddings/oleObject61.bin"/><Relationship Id="rId12" Type="http://schemas.openxmlformats.org/officeDocument/2006/relationships/image" Target="../media/image58.emf"/><Relationship Id="rId17" Type="http://schemas.openxmlformats.org/officeDocument/2006/relationships/oleObject" Target="../embeddings/oleObject66.bin"/><Relationship Id="rId2" Type="http://schemas.openxmlformats.org/officeDocument/2006/relationships/slideLayout" Target="../slideLayouts/slideLayout7.xml"/><Relationship Id="rId16" Type="http://schemas.openxmlformats.org/officeDocument/2006/relationships/image" Target="../media/image60.emf"/><Relationship Id="rId1" Type="http://schemas.openxmlformats.org/officeDocument/2006/relationships/vmlDrawing" Target="../drawings/vmlDrawing18.vml"/><Relationship Id="rId6" Type="http://schemas.openxmlformats.org/officeDocument/2006/relationships/image" Target="../media/image55.emf"/><Relationship Id="rId11" Type="http://schemas.openxmlformats.org/officeDocument/2006/relationships/oleObject" Target="../embeddings/oleObject63.bin"/><Relationship Id="rId5" Type="http://schemas.openxmlformats.org/officeDocument/2006/relationships/oleObject" Target="../embeddings/oleObject60.bin"/><Relationship Id="rId15" Type="http://schemas.openxmlformats.org/officeDocument/2006/relationships/oleObject" Target="../embeddings/oleObject65.bin"/><Relationship Id="rId10" Type="http://schemas.openxmlformats.org/officeDocument/2006/relationships/image" Target="../media/image57.emf"/><Relationship Id="rId4" Type="http://schemas.openxmlformats.org/officeDocument/2006/relationships/image" Target="../media/image54.emf"/><Relationship Id="rId9" Type="http://schemas.openxmlformats.org/officeDocument/2006/relationships/oleObject" Target="../embeddings/oleObject62.bin"/><Relationship Id="rId14" Type="http://schemas.openxmlformats.org/officeDocument/2006/relationships/image" Target="../media/image5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63.wmf"/><Relationship Id="rId5" Type="http://schemas.openxmlformats.org/officeDocument/2006/relationships/oleObject" Target="../embeddings/oleObject68.bin"/><Relationship Id="rId4" Type="http://schemas.openxmlformats.org/officeDocument/2006/relationships/image" Target="../media/image6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70.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image" Target="../media/image66.emf"/><Relationship Id="rId5" Type="http://schemas.openxmlformats.org/officeDocument/2006/relationships/oleObject" Target="../embeddings/oleObject71.bin"/><Relationship Id="rId4" Type="http://schemas.openxmlformats.org/officeDocument/2006/relationships/image" Target="../media/image65.emf"/></Relationships>
</file>

<file path=ppt/slides/_rels/slide27.xml.rels><?xml version="1.0" encoding="UTF-8" standalone="yes"?>
<Relationships xmlns="http://schemas.openxmlformats.org/package/2006/relationships"><Relationship Id="rId8" Type="http://schemas.openxmlformats.org/officeDocument/2006/relationships/image" Target="../media/image69.emf"/><Relationship Id="rId13"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4.bin"/><Relationship Id="rId12" Type="http://schemas.openxmlformats.org/officeDocument/2006/relationships/image" Target="../media/image71.e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68.emf"/><Relationship Id="rId11" Type="http://schemas.openxmlformats.org/officeDocument/2006/relationships/oleObject" Target="../embeddings/oleObject76.bin"/><Relationship Id="rId5" Type="http://schemas.openxmlformats.org/officeDocument/2006/relationships/oleObject" Target="../embeddings/oleObject73.bin"/><Relationship Id="rId10" Type="http://schemas.openxmlformats.org/officeDocument/2006/relationships/image" Target="../media/image70.emf"/><Relationship Id="rId4" Type="http://schemas.openxmlformats.org/officeDocument/2006/relationships/image" Target="../media/image67.emf"/><Relationship Id="rId9" Type="http://schemas.openxmlformats.org/officeDocument/2006/relationships/oleObject" Target="../embeddings/oleObject75.bin"/><Relationship Id="rId14" Type="http://schemas.openxmlformats.org/officeDocument/2006/relationships/image" Target="../media/image72.emf"/></Relationships>
</file>

<file path=ppt/slides/_rels/slide28.xml.rels><?xml version="1.0" encoding="UTF-8" standalone="yes"?>
<Relationships xmlns="http://schemas.openxmlformats.org/package/2006/relationships"><Relationship Id="rId8" Type="http://schemas.openxmlformats.org/officeDocument/2006/relationships/image" Target="../media/image75.emf"/><Relationship Id="rId3" Type="http://schemas.openxmlformats.org/officeDocument/2006/relationships/oleObject" Target="../embeddings/oleObject78.bin"/><Relationship Id="rId7" Type="http://schemas.openxmlformats.org/officeDocument/2006/relationships/oleObject" Target="../embeddings/oleObject80.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image" Target="../media/image74.emf"/><Relationship Id="rId5" Type="http://schemas.openxmlformats.org/officeDocument/2006/relationships/oleObject" Target="../embeddings/oleObject79.bin"/><Relationship Id="rId10" Type="http://schemas.openxmlformats.org/officeDocument/2006/relationships/image" Target="../media/image76.emf"/><Relationship Id="rId4" Type="http://schemas.openxmlformats.org/officeDocument/2006/relationships/image" Target="../media/image73.emf"/><Relationship Id="rId9" Type="http://schemas.openxmlformats.org/officeDocument/2006/relationships/oleObject" Target="../embeddings/oleObject81.bin"/></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3.bin"/><Relationship Id="rId10" Type="http://schemas.openxmlformats.org/officeDocument/2006/relationships/image" Target="../media/image8.emf"/><Relationship Id="rId4" Type="http://schemas.openxmlformats.org/officeDocument/2006/relationships/image" Target="../media/image5.e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e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2.emf"/><Relationship Id="rId4" Type="http://schemas.openxmlformats.org/officeDocument/2006/relationships/image" Target="../media/image9.emf"/><Relationship Id="rId9" Type="http://schemas.openxmlformats.org/officeDocument/2006/relationships/oleObject" Target="../embeddings/oleObject9.bin"/><Relationship Id="rId14" Type="http://schemas.openxmlformats.org/officeDocument/2006/relationships/image" Target="../media/image14.emf"/></Relationships>
</file>

<file path=ppt/slides/_rels/slide7.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6.emf"/><Relationship Id="rId5" Type="http://schemas.openxmlformats.org/officeDocument/2006/relationships/oleObject" Target="../embeddings/oleObject13.bin"/><Relationship Id="rId10" Type="http://schemas.openxmlformats.org/officeDocument/2006/relationships/image" Target="../media/image18.emf"/><Relationship Id="rId4" Type="http://schemas.openxmlformats.org/officeDocument/2006/relationships/image" Target="../media/image15.emf"/><Relationship Id="rId9"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emf"/><Relationship Id="rId5" Type="http://schemas.openxmlformats.org/officeDocument/2006/relationships/oleObject" Target="../embeddings/oleObject18.bin"/><Relationship Id="rId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1506" name="Rectangle 2"/>
              <p:cNvSpPr>
                <a:spLocks noGrp="1" noChangeArrowheads="1"/>
              </p:cNvSpPr>
              <p:nvPr>
                <p:ph type="title"/>
              </p:nvPr>
            </p:nvSpPr>
            <p:spPr>
              <a:xfrm>
                <a:off x="1763713" y="274638"/>
                <a:ext cx="5832475" cy="922337"/>
              </a:xfrm>
            </p:spPr>
            <p:txBody>
              <a:bodyPr/>
              <a:lstStyle/>
              <a:p>
                <a:pPr eaLnBrk="1" hangingPunct="1"/>
                <a:r>
                  <a:rPr lang="pt-BR" altLang="pt-BR" sz="3200" dirty="0" smtClean="0">
                    <a:solidFill>
                      <a:srgbClr val="FF0000"/>
                    </a:solidFill>
                  </a:rPr>
                  <a:t>MODELOS DE </a:t>
                </a:r>
                <a14:m>
                  <m:oMath xmlns:m="http://schemas.openxmlformats.org/officeDocument/2006/math">
                    <m:r>
                      <a:rPr lang="pt-BR" altLang="pt-BR" sz="3200" b="0" i="1" smtClean="0">
                        <a:solidFill>
                          <a:srgbClr val="FF0000"/>
                        </a:solidFill>
                        <a:latin typeface="Cambria Math"/>
                      </a:rPr>
                      <m:t>𝛾</m:t>
                    </m:r>
                  </m:oMath>
                </a14:m>
                <a:r>
                  <a:rPr lang="pt-BR" altLang="pt-BR" sz="3200" dirty="0" smtClean="0">
                    <a:solidFill>
                      <a:srgbClr val="FF0000"/>
                    </a:solidFill>
                  </a:rPr>
                  <a:t> e G</a:t>
                </a:r>
                <a:r>
                  <a:rPr lang="pt-BR" altLang="pt-BR" sz="3200" baseline="30000" dirty="0" smtClean="0">
                    <a:solidFill>
                      <a:srgbClr val="FF0000"/>
                    </a:solidFill>
                  </a:rPr>
                  <a:t>E</a:t>
                </a:r>
                <a:endParaRPr lang="pt-BR" altLang="pt-BR" sz="3200" dirty="0" smtClean="0">
                  <a:solidFill>
                    <a:srgbClr val="FF0000"/>
                  </a:solidFill>
                </a:endParaRPr>
              </a:p>
            </p:txBody>
          </p:sp>
        </mc:Choice>
        <mc:Fallback>
          <p:sp>
            <p:nvSpPr>
              <p:cNvPr id="21506" name="Rectangle 2"/>
              <p:cNvSpPr>
                <a:spLocks noGrp="1" noRot="1" noChangeAspect="1" noMove="1" noResize="1" noEditPoints="1" noAdjustHandles="1" noChangeArrowheads="1" noChangeShapeType="1" noTextEdit="1"/>
              </p:cNvSpPr>
              <p:nvPr>
                <p:ph type="title"/>
              </p:nvPr>
            </p:nvSpPr>
            <p:spPr>
              <a:xfrm>
                <a:off x="1763713" y="274638"/>
                <a:ext cx="5832475" cy="922337"/>
              </a:xfrm>
              <a:blipFill rotWithShape="1">
                <a:blip r:embed="rId2"/>
                <a:stretch>
                  <a:fillRect b="-3311"/>
                </a:stretch>
              </a:blipFill>
            </p:spPr>
            <p:txBody>
              <a:bodyPr/>
              <a:lstStyle/>
              <a:p>
                <a:r>
                  <a:rPr lang="pt-BR">
                    <a:noFill/>
                  </a:rPr>
                  <a:t> </a:t>
                </a:r>
              </a:p>
            </p:txBody>
          </p:sp>
        </mc:Fallback>
      </mc:AlternateContent>
      <mc:AlternateContent xmlns:mc="http://schemas.openxmlformats.org/markup-compatibility/2006">
        <mc:Choice xmlns:a14="http://schemas.microsoft.com/office/drawing/2010/main" Requires="a14">
          <p:sp>
            <p:nvSpPr>
              <p:cNvPr id="21507" name="Rectangle 3"/>
              <p:cNvSpPr>
                <a:spLocks noChangeArrowheads="1"/>
              </p:cNvSpPr>
              <p:nvPr/>
            </p:nvSpPr>
            <p:spPr bwMode="auto">
              <a:xfrm>
                <a:off x="395288" y="1963738"/>
                <a:ext cx="8353425" cy="204152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marL="1076325" indent="-107632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pt-BR" altLang="pt-BR" sz="2800" dirty="0" smtClean="0">
                    <a:solidFill>
                      <a:srgbClr val="008E18"/>
                    </a:solidFill>
                  </a:rPr>
                  <a:t>Foco: Apresentação de modelos para o cálculo de </a:t>
                </a:r>
                <a14:m>
                  <m:oMath xmlns:m="http://schemas.openxmlformats.org/officeDocument/2006/math">
                    <m:r>
                      <a:rPr lang="pt-BR" altLang="pt-BR" sz="2800" b="0" i="1" smtClean="0">
                        <a:solidFill>
                          <a:srgbClr val="008E18"/>
                        </a:solidFill>
                        <a:latin typeface="Cambria Math"/>
                      </a:rPr>
                      <m:t>𝛾</m:t>
                    </m:r>
                  </m:oMath>
                </a14:m>
                <a:r>
                  <a:rPr lang="pt-BR" altLang="pt-BR" sz="2800" dirty="0" smtClean="0">
                    <a:solidFill>
                      <a:srgbClr val="008E18"/>
                    </a:solidFill>
                  </a:rPr>
                  <a:t> e Energia </a:t>
                </a:r>
                <a:r>
                  <a:rPr lang="pt-BR" altLang="pt-BR" sz="2800" dirty="0">
                    <a:solidFill>
                      <a:srgbClr val="008E18"/>
                    </a:solidFill>
                  </a:rPr>
                  <a:t>de </a:t>
                </a:r>
                <a:r>
                  <a:rPr lang="pt-BR" altLang="pt-BR" sz="2800" dirty="0" err="1">
                    <a:solidFill>
                      <a:srgbClr val="008E18"/>
                    </a:solidFill>
                  </a:rPr>
                  <a:t>Gibbs</a:t>
                </a:r>
                <a:r>
                  <a:rPr lang="pt-BR" altLang="pt-BR" sz="2800" dirty="0">
                    <a:solidFill>
                      <a:srgbClr val="008E18"/>
                    </a:solidFill>
                  </a:rPr>
                  <a:t> em excesso, G</a:t>
                </a:r>
                <a:r>
                  <a:rPr lang="pt-BR" altLang="pt-BR" sz="2800" baseline="30000" dirty="0">
                    <a:solidFill>
                      <a:srgbClr val="008E18"/>
                    </a:solidFill>
                  </a:rPr>
                  <a:t>E</a:t>
                </a:r>
                <a:r>
                  <a:rPr lang="pt-BR" altLang="pt-BR" sz="2800" dirty="0">
                    <a:solidFill>
                      <a:srgbClr val="008E18"/>
                    </a:solidFill>
                  </a:rPr>
                  <a:t>.</a:t>
                </a:r>
              </a:p>
              <a:p>
                <a:pPr algn="just" eaLnBrk="1" hangingPunct="1">
                  <a:spcBef>
                    <a:spcPct val="20000"/>
                  </a:spcBef>
                </a:pPr>
                <a:r>
                  <a:rPr lang="pt-BR" altLang="pt-BR" sz="2800" dirty="0">
                    <a:solidFill>
                      <a:srgbClr val="008E18"/>
                    </a:solidFill>
                  </a:rPr>
                  <a:t>	Apresentação do conceito de contribuição de grupos.</a:t>
                </a:r>
                <a:endParaRPr lang="pt-BR" altLang="pt-BR" sz="2800" dirty="0">
                  <a:solidFill>
                    <a:srgbClr val="0000FF"/>
                  </a:solidFill>
                </a:endParaRPr>
              </a:p>
            </p:txBody>
          </p:sp>
        </mc:Choice>
        <mc:Fallback>
          <p:sp>
            <p:nvSpPr>
              <p:cNvPr id="21507" name="Rectangle 3"/>
              <p:cNvSpPr>
                <a:spLocks noRot="1" noChangeAspect="1" noMove="1" noResize="1" noEditPoints="1" noAdjustHandles="1" noChangeArrowheads="1" noChangeShapeType="1" noTextEdit="1"/>
              </p:cNvSpPr>
              <p:nvPr/>
            </p:nvSpPr>
            <p:spPr bwMode="auto">
              <a:xfrm>
                <a:off x="395288" y="1963738"/>
                <a:ext cx="8353425" cy="2041525"/>
              </a:xfrm>
              <a:prstGeom prst="rect">
                <a:avLst/>
              </a:prstGeom>
              <a:blipFill rotWithShape="1">
                <a:blip r:embed="rId3"/>
                <a:stretch>
                  <a:fillRect l="-1533" t="-2985" r="-1460" b="-59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noFill/>
                  </a:rPr>
                  <a:t> </a:t>
                </a:r>
              </a:p>
            </p:txBody>
          </p:sp>
        </mc:Fallback>
      </mc:AlternateContent>
      <p:sp>
        <p:nvSpPr>
          <p:cNvPr id="21508" name="Rectangle 4"/>
          <p:cNvSpPr>
            <a:spLocks noChangeArrowheads="1"/>
          </p:cNvSpPr>
          <p:nvPr/>
        </p:nvSpPr>
        <p:spPr bwMode="auto">
          <a:xfrm>
            <a:off x="395288" y="4652963"/>
            <a:ext cx="8353425"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20000"/>
              </a:spcBef>
            </a:pPr>
            <a:r>
              <a:rPr lang="pt-BR" altLang="pt-BR" sz="2800">
                <a:solidFill>
                  <a:srgbClr val="0000FF"/>
                </a:solidFill>
              </a:rPr>
              <a:t>Esses modelos permitem o cálculo de coeficientes de atividade, </a:t>
            </a:r>
            <a:r>
              <a:rPr lang="pt-BR" altLang="pt-BR" sz="2800">
                <a:solidFill>
                  <a:srgbClr val="0000FF"/>
                </a:solidFill>
                <a:latin typeface="Symbol" pitchFamily="18" charset="2"/>
              </a:rPr>
              <a:t>g</a:t>
            </a:r>
            <a:r>
              <a:rPr lang="pt-BR" altLang="pt-BR" sz="2800">
                <a:solidFill>
                  <a:srgbClr val="0000FF"/>
                </a:solidFill>
              </a:rPr>
              <a:t>, utilizados no cálculo de equilíbrio de fases.</a:t>
            </a:r>
          </a:p>
        </p:txBody>
      </p:sp>
      <p:sp>
        <p:nvSpPr>
          <p:cNvPr id="21509" name="Rectangle 5"/>
          <p:cNvSpPr>
            <a:spLocks noChangeArrowheads="1"/>
          </p:cNvSpPr>
          <p:nvPr/>
        </p:nvSpPr>
        <p:spPr bwMode="auto">
          <a:xfrm>
            <a:off x="12700" y="12700"/>
            <a:ext cx="9109075" cy="6823075"/>
          </a:xfrm>
          <a:prstGeom prst="rect">
            <a:avLst/>
          </a:prstGeom>
          <a:noFill/>
          <a:ln w="571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t-BR" altLang="pt-B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ChangeArrowheads="1"/>
          </p:cNvSpPr>
          <p:nvPr/>
        </p:nvSpPr>
        <p:spPr bwMode="auto">
          <a:xfrm>
            <a:off x="146050" y="3714750"/>
            <a:ext cx="8602663" cy="252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Quando as constantes A e B são obtidas a partir da correlação de dados experimentais, o ajuste do modelo de van Laar fica, em geral, muito melhor do que a utilização desses termos com os parâmetros obtidos a partir das constantes do modelo de van der Waals, usualmente relacionadas com as propriedades críticas dos compostos puros.</a:t>
            </a:r>
          </a:p>
        </p:txBody>
      </p:sp>
      <p:graphicFrame>
        <p:nvGraphicFramePr>
          <p:cNvPr id="7170" name="Object 8"/>
          <p:cNvGraphicFramePr>
            <a:graphicFrameLocks noChangeAspect="1"/>
          </p:cNvGraphicFramePr>
          <p:nvPr/>
        </p:nvGraphicFramePr>
        <p:xfrm>
          <a:off x="2916238" y="1849438"/>
          <a:ext cx="3314700" cy="1219200"/>
        </p:xfrm>
        <a:graphic>
          <a:graphicData uri="http://schemas.openxmlformats.org/presentationml/2006/ole">
            <mc:AlternateContent xmlns:mc="http://schemas.openxmlformats.org/markup-compatibility/2006">
              <mc:Choice xmlns:v="urn:schemas-microsoft-com:vml" Requires="v">
                <p:oleObj spid="_x0000_s7174" name="Equation" r:id="rId3" imgW="3314520" imgH="1218960" progId="Equation.3">
                  <p:embed/>
                </p:oleObj>
              </mc:Choice>
              <mc:Fallback>
                <p:oleObj name="Equation" r:id="rId3" imgW="3314520" imgH="121896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1849438"/>
                        <a:ext cx="33147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2" name="Rectangle 9"/>
          <p:cNvSpPr>
            <a:spLocks noChangeArrowheads="1"/>
          </p:cNvSpPr>
          <p:nvPr/>
        </p:nvSpPr>
        <p:spPr bwMode="auto">
          <a:xfrm>
            <a:off x="273050" y="188913"/>
            <a:ext cx="86026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00FF"/>
                </a:solidFill>
              </a:rPr>
              <a:t>As constantes do modelo podem ser relacionadas com as constantes do modelo de van der Waals, como apresentado a seguir.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134938" y="260350"/>
            <a:ext cx="882967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Teoria de Solução Regular de Scatchard-Hidelbrand (1929):</a:t>
            </a:r>
          </a:p>
        </p:txBody>
      </p:sp>
      <p:sp>
        <p:nvSpPr>
          <p:cNvPr id="8196" name="Rectangle 4"/>
          <p:cNvSpPr>
            <a:spLocks noChangeArrowheads="1"/>
          </p:cNvSpPr>
          <p:nvPr/>
        </p:nvSpPr>
        <p:spPr bwMode="auto">
          <a:xfrm>
            <a:off x="146050" y="1268413"/>
            <a:ext cx="8602663" cy="209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00FF"/>
                </a:solidFill>
              </a:rPr>
              <a:t>Após o sucesso alcançado, na época de sua criação, pelo modelo de van Laar, Scatchard e Hidelbrand desenvolveram um modelo de </a:t>
            </a:r>
            <a:r>
              <a:rPr lang="pt-BR" altLang="pt-BR" sz="2800" i="1">
                <a:solidFill>
                  <a:srgbClr val="0000FF"/>
                </a:solidFill>
              </a:rPr>
              <a:t>solução regular</a:t>
            </a:r>
            <a:r>
              <a:rPr lang="pt-BR" altLang="pt-BR" sz="2800">
                <a:solidFill>
                  <a:srgbClr val="0000FF"/>
                </a:solidFill>
              </a:rPr>
              <a:t> onde a entropia e o volume em excesso eram definidos como nulos. Eles definiram um parâmetro de solubilidade para substâncias puras:</a:t>
            </a:r>
          </a:p>
        </p:txBody>
      </p:sp>
      <p:graphicFrame>
        <p:nvGraphicFramePr>
          <p:cNvPr id="8194" name="Object 11"/>
          <p:cNvGraphicFramePr>
            <a:graphicFrameLocks noChangeAspect="1"/>
          </p:cNvGraphicFramePr>
          <p:nvPr/>
        </p:nvGraphicFramePr>
        <p:xfrm>
          <a:off x="684213" y="3562350"/>
          <a:ext cx="2286000" cy="1079500"/>
        </p:xfrm>
        <a:graphic>
          <a:graphicData uri="http://schemas.openxmlformats.org/presentationml/2006/ole">
            <mc:AlternateContent xmlns:mc="http://schemas.openxmlformats.org/markup-compatibility/2006">
              <mc:Choice xmlns:v="urn:schemas-microsoft-com:vml" Requires="v">
                <p:oleObj spid="_x0000_s8200" name="Equation" r:id="rId3" imgW="2286000" imgH="1079280" progId="Equation.3">
                  <p:embed/>
                </p:oleObj>
              </mc:Choice>
              <mc:Fallback>
                <p:oleObj name="Equation" r:id="rId3" imgW="2286000" imgH="1079280" progId="Equation.3">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3562350"/>
                        <a:ext cx="2286000" cy="1079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7" name="Rectangle 13"/>
          <p:cNvSpPr>
            <a:spLocks noChangeArrowheads="1"/>
          </p:cNvSpPr>
          <p:nvPr/>
        </p:nvSpPr>
        <p:spPr bwMode="auto">
          <a:xfrm>
            <a:off x="196850" y="4868863"/>
            <a:ext cx="8745538"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Esse parâmetro aparece a seguir na expressão para o coeficiente de atividade do modelo.  Antecipando, pode-se perceber que substâncias com parâmetros de solubilidade próximos apresentam características químicas semelhantes e tendem a se solubilizar.</a:t>
            </a:r>
          </a:p>
        </p:txBody>
      </p:sp>
      <p:sp>
        <p:nvSpPr>
          <p:cNvPr id="8198" name="Rectangle 14"/>
          <p:cNvSpPr>
            <a:spLocks noChangeArrowheads="1"/>
          </p:cNvSpPr>
          <p:nvPr/>
        </p:nvSpPr>
        <p:spPr bwMode="auto">
          <a:xfrm>
            <a:off x="3348038" y="3716338"/>
            <a:ext cx="559911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00FF"/>
                </a:solidFill>
              </a:rPr>
              <a:t>onde V é o volume molar do líquido na temperatura do sistema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107504" y="2848164"/>
            <a:ext cx="8928992" cy="4009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1255713" indent="-285750" eaLnBrk="0" hangingPunct="0">
              <a:spcBef>
                <a:spcPct val="20000"/>
              </a:spcBef>
              <a:buChar char="–"/>
              <a:defRPr sz="2800">
                <a:solidFill>
                  <a:schemeClr val="tx1"/>
                </a:solidFill>
                <a:latin typeface="Arial" charset="0"/>
              </a:defRPr>
            </a:lvl2pPr>
            <a:lvl3pPr marL="1435100" indent="-228600" eaLnBrk="0" hangingPunct="0">
              <a:spcBef>
                <a:spcPct val="20000"/>
              </a:spcBef>
              <a:buChar char="•"/>
              <a:defRPr sz="2400">
                <a:solidFill>
                  <a:schemeClr val="tx1"/>
                </a:solidFill>
                <a:latin typeface="Arial" charset="0"/>
              </a:defRPr>
            </a:lvl3pPr>
            <a:lvl4pPr marL="1614488"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85000"/>
              </a:lnSpc>
              <a:buFontTx/>
              <a:buNone/>
            </a:pPr>
            <a:r>
              <a:rPr lang="pt-BR" altLang="pt-BR" sz="2800" dirty="0" smtClean="0">
                <a:solidFill>
                  <a:srgbClr val="008E18"/>
                </a:solidFill>
              </a:rPr>
              <a:t>Binário:</a:t>
            </a:r>
          </a:p>
          <a:p>
            <a:pPr algn="just" eaLnBrk="1" hangingPunct="1">
              <a:lnSpc>
                <a:spcPct val="85000"/>
              </a:lnSpc>
              <a:buFontTx/>
              <a:buNone/>
            </a:pPr>
            <a:endParaRPr lang="pt-BR" altLang="pt-BR" sz="2800" dirty="0" smtClean="0">
              <a:solidFill>
                <a:srgbClr val="008E18"/>
              </a:solidFill>
            </a:endParaRPr>
          </a:p>
          <a:p>
            <a:pPr algn="just" eaLnBrk="1" hangingPunct="1">
              <a:lnSpc>
                <a:spcPct val="85000"/>
              </a:lnSpc>
              <a:buFontTx/>
              <a:buNone/>
            </a:pPr>
            <a:endParaRPr lang="pt-BR" altLang="pt-BR" sz="2800" dirty="0" smtClean="0">
              <a:solidFill>
                <a:srgbClr val="008E18"/>
              </a:solidFill>
            </a:endParaRPr>
          </a:p>
          <a:p>
            <a:pPr algn="just" eaLnBrk="1" hangingPunct="1">
              <a:lnSpc>
                <a:spcPct val="85000"/>
              </a:lnSpc>
              <a:buFontTx/>
              <a:buNone/>
            </a:pPr>
            <a:r>
              <a:rPr lang="pt-BR" altLang="pt-BR" sz="2800" dirty="0" err="1" smtClean="0">
                <a:solidFill>
                  <a:srgbClr val="008E18"/>
                </a:solidFill>
              </a:rPr>
              <a:t>l</a:t>
            </a:r>
            <a:r>
              <a:rPr lang="pt-BR" altLang="pt-BR" baseline="-25000" dirty="0" err="1" smtClean="0">
                <a:solidFill>
                  <a:srgbClr val="008E18"/>
                </a:solidFill>
              </a:rPr>
              <a:t>ij</a:t>
            </a:r>
            <a:r>
              <a:rPr lang="pt-BR" altLang="pt-BR" sz="2800" dirty="0" smtClean="0">
                <a:solidFill>
                  <a:srgbClr val="008E18"/>
                </a:solidFill>
              </a:rPr>
              <a:t> </a:t>
            </a:r>
            <a:r>
              <a:rPr lang="pt-BR" altLang="pt-BR" sz="2800" dirty="0">
                <a:solidFill>
                  <a:srgbClr val="008E18"/>
                </a:solidFill>
              </a:rPr>
              <a:t>é um parâmetro binário ajustável, muitas vezes escolhido como igual a zero para que o modelo seja preditivo.  Interessante alterações foram propostas nesse modelo, de forma a incluir informação sobre interações específicas como ponte de hidrogênio e dipolo-dipolo, buscando tornar mais útil a informação associada ao parâmetro de solubilidade.</a:t>
            </a:r>
          </a:p>
        </p:txBody>
      </p:sp>
      <p:graphicFrame>
        <p:nvGraphicFramePr>
          <p:cNvPr id="12291" name="Object 7"/>
          <p:cNvGraphicFramePr>
            <a:graphicFrameLocks noChangeAspect="1"/>
          </p:cNvGraphicFramePr>
          <p:nvPr>
            <p:extLst>
              <p:ext uri="{D42A27DB-BD31-4B8C-83A1-F6EECF244321}">
                <p14:modId xmlns:p14="http://schemas.microsoft.com/office/powerpoint/2010/main" val="827610081"/>
              </p:ext>
            </p:extLst>
          </p:nvPr>
        </p:nvGraphicFramePr>
        <p:xfrm>
          <a:off x="3995936" y="1772816"/>
          <a:ext cx="4978400" cy="1003300"/>
        </p:xfrm>
        <a:graphic>
          <a:graphicData uri="http://schemas.openxmlformats.org/presentationml/2006/ole">
            <mc:AlternateContent xmlns:mc="http://schemas.openxmlformats.org/markup-compatibility/2006">
              <mc:Choice xmlns:v="urn:schemas-microsoft-com:vml" Requires="v">
                <p:oleObj spid="_x0000_s40962" name="Equation" r:id="rId3" imgW="4972041" imgH="990656" progId="Equation.3">
                  <p:embed/>
                </p:oleObj>
              </mc:Choice>
              <mc:Fallback>
                <p:oleObj name="Equation" r:id="rId3" imgW="4972041" imgH="99065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1772816"/>
                        <a:ext cx="4978400" cy="1003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4" name="Object 8"/>
          <p:cNvGraphicFramePr>
            <a:graphicFrameLocks noChangeAspect="1"/>
          </p:cNvGraphicFramePr>
          <p:nvPr>
            <p:extLst>
              <p:ext uri="{D42A27DB-BD31-4B8C-83A1-F6EECF244321}">
                <p14:modId xmlns:p14="http://schemas.microsoft.com/office/powerpoint/2010/main" val="600021778"/>
              </p:ext>
            </p:extLst>
          </p:nvPr>
        </p:nvGraphicFramePr>
        <p:xfrm>
          <a:off x="107504" y="1916832"/>
          <a:ext cx="3416300" cy="584200"/>
        </p:xfrm>
        <a:graphic>
          <a:graphicData uri="http://schemas.openxmlformats.org/presentationml/2006/ole">
            <mc:AlternateContent xmlns:mc="http://schemas.openxmlformats.org/markup-compatibility/2006">
              <mc:Choice xmlns:v="urn:schemas-microsoft-com:vml" Requires="v">
                <p:oleObj spid="_x0000_s40963" name="Equation" r:id="rId5" imgW="3409893" imgH="571449" progId="Equation.3">
                  <p:embed/>
                </p:oleObj>
              </mc:Choice>
              <mc:Fallback>
                <p:oleObj name="Equation" r:id="rId5" imgW="3409893" imgH="57144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1916832"/>
                        <a:ext cx="3416300" cy="58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5" name="Object 9"/>
          <p:cNvGraphicFramePr>
            <a:graphicFrameLocks noChangeAspect="1"/>
          </p:cNvGraphicFramePr>
          <p:nvPr>
            <p:extLst>
              <p:ext uri="{D42A27DB-BD31-4B8C-83A1-F6EECF244321}">
                <p14:modId xmlns:p14="http://schemas.microsoft.com/office/powerpoint/2010/main" val="683309451"/>
              </p:ext>
            </p:extLst>
          </p:nvPr>
        </p:nvGraphicFramePr>
        <p:xfrm>
          <a:off x="6588224" y="332656"/>
          <a:ext cx="1752600" cy="1270000"/>
        </p:xfrm>
        <a:graphic>
          <a:graphicData uri="http://schemas.openxmlformats.org/presentationml/2006/ole">
            <mc:AlternateContent xmlns:mc="http://schemas.openxmlformats.org/markup-compatibility/2006">
              <mc:Choice xmlns:v="urn:schemas-microsoft-com:vml" Requires="v">
                <p:oleObj spid="_x0000_s40964" name="Equation" r:id="rId7" imgW="1743008" imgH="1257351" progId="Equation.3">
                  <p:embed/>
                </p:oleObj>
              </mc:Choice>
              <mc:Fallback>
                <p:oleObj name="Equation" r:id="rId7" imgW="1743008" imgH="1257351"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88224" y="332656"/>
                        <a:ext cx="17526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6" name="Rectangle 10"/>
          <p:cNvSpPr>
            <a:spLocks noChangeArrowheads="1"/>
          </p:cNvSpPr>
          <p:nvPr/>
        </p:nvSpPr>
        <p:spPr bwMode="auto">
          <a:xfrm>
            <a:off x="5388768" y="565590"/>
            <a:ext cx="105544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1255713" indent="-285750" eaLnBrk="0" hangingPunct="0">
              <a:spcBef>
                <a:spcPct val="20000"/>
              </a:spcBef>
              <a:buChar char="–"/>
              <a:defRPr sz="2800">
                <a:solidFill>
                  <a:schemeClr val="tx1"/>
                </a:solidFill>
                <a:latin typeface="Arial" charset="0"/>
              </a:defRPr>
            </a:lvl2pPr>
            <a:lvl3pPr marL="1435100" indent="-228600" eaLnBrk="0" hangingPunct="0">
              <a:spcBef>
                <a:spcPct val="20000"/>
              </a:spcBef>
              <a:buChar char="•"/>
              <a:defRPr sz="2400">
                <a:solidFill>
                  <a:schemeClr val="tx1"/>
                </a:solidFill>
                <a:latin typeface="Arial" charset="0"/>
              </a:defRPr>
            </a:lvl3pPr>
            <a:lvl4pPr marL="1614488"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85000"/>
              </a:lnSpc>
              <a:buFontTx/>
              <a:buNone/>
            </a:pPr>
            <a:r>
              <a:rPr lang="pt-BR" altLang="pt-BR" sz="2800" dirty="0" smtClean="0">
                <a:solidFill>
                  <a:srgbClr val="0000FF"/>
                </a:solidFill>
              </a:rPr>
              <a:t>onde</a:t>
            </a:r>
            <a:endParaRPr lang="pt-BR" altLang="pt-BR" sz="2800" dirty="0">
              <a:solidFill>
                <a:srgbClr val="0000FF"/>
              </a:solidFill>
            </a:endParaRPr>
          </a:p>
        </p:txBody>
      </p:sp>
      <p:graphicFrame>
        <p:nvGraphicFramePr>
          <p:cNvPr id="12293" name="Object 12"/>
          <p:cNvGraphicFramePr>
            <a:graphicFrameLocks noChangeAspect="1"/>
          </p:cNvGraphicFramePr>
          <p:nvPr>
            <p:extLst>
              <p:ext uri="{D42A27DB-BD31-4B8C-83A1-F6EECF244321}">
                <p14:modId xmlns:p14="http://schemas.microsoft.com/office/powerpoint/2010/main" val="3549599323"/>
              </p:ext>
            </p:extLst>
          </p:nvPr>
        </p:nvGraphicFramePr>
        <p:xfrm>
          <a:off x="196850" y="188640"/>
          <a:ext cx="4991100" cy="1143000"/>
        </p:xfrm>
        <a:graphic>
          <a:graphicData uri="http://schemas.openxmlformats.org/presentationml/2006/ole">
            <mc:AlternateContent xmlns:mc="http://schemas.openxmlformats.org/markup-compatibility/2006">
              <mc:Choice xmlns:v="urn:schemas-microsoft-com:vml" Requires="v">
                <p:oleObj spid="_x0000_s40965" name="Equation" r:id="rId9" imgW="4981489" imgH="1133451" progId="Equation.3">
                  <p:embed/>
                </p:oleObj>
              </mc:Choice>
              <mc:Fallback>
                <p:oleObj name="Equation" r:id="rId9" imgW="4981489" imgH="1133451"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6850" y="188640"/>
                        <a:ext cx="49911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to 1"/>
          <p:cNvGraphicFramePr>
            <a:graphicFrameLocks noChangeAspect="1"/>
          </p:cNvGraphicFramePr>
          <p:nvPr>
            <p:extLst>
              <p:ext uri="{D42A27DB-BD31-4B8C-83A1-F6EECF244321}">
                <p14:modId xmlns:p14="http://schemas.microsoft.com/office/powerpoint/2010/main" val="956002324"/>
              </p:ext>
            </p:extLst>
          </p:nvPr>
        </p:nvGraphicFramePr>
        <p:xfrm>
          <a:off x="1825650" y="3212976"/>
          <a:ext cx="5554662" cy="857250"/>
        </p:xfrm>
        <a:graphic>
          <a:graphicData uri="http://schemas.openxmlformats.org/presentationml/2006/ole">
            <mc:AlternateContent xmlns:mc="http://schemas.openxmlformats.org/markup-compatibility/2006">
              <mc:Choice xmlns:v="urn:schemas-microsoft-com:vml" Requires="v">
                <p:oleObj spid="_x0000_s40966" name="Equação" r:id="rId11" imgW="5537160" imgH="838080" progId="Equation.3">
                  <p:embed/>
                </p:oleObj>
              </mc:Choice>
              <mc:Fallback>
                <p:oleObj name="Equação" r:id="rId11" imgW="5537160" imgH="838080" progId="Equation.3">
                  <p:embed/>
                  <p:pic>
                    <p:nvPicPr>
                      <p:cNvPr id="0" name=""/>
                      <p:cNvPicPr>
                        <a:picLocks noChangeAspect="1" noChangeArrowheads="1"/>
                      </p:cNvPicPr>
                      <p:nvPr/>
                    </p:nvPicPr>
                    <p:blipFill>
                      <a:blip r:embed="rId12"/>
                      <a:srcRect/>
                      <a:stretch>
                        <a:fillRect/>
                      </a:stretch>
                    </p:blipFill>
                    <p:spPr bwMode="auto">
                      <a:xfrm>
                        <a:off x="1825650" y="3212976"/>
                        <a:ext cx="5554662"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95893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785938"/>
            <a:ext cx="7772400" cy="3276600"/>
          </a:xfrm>
        </p:spPr>
        <p:txBody>
          <a:bodyPr/>
          <a:lstStyle/>
          <a:p>
            <a:pPr eaLnBrk="1" hangingPunct="1"/>
            <a:r>
              <a:rPr lang="pt-BR" altLang="pt-BR" sz="4000" smtClean="0">
                <a:solidFill>
                  <a:srgbClr val="969696"/>
                </a:solidFill>
              </a:rPr>
              <a:t>Modelos de G</a:t>
            </a:r>
            <a:r>
              <a:rPr lang="pt-BR" altLang="pt-BR" sz="4000" baseline="30000" smtClean="0">
                <a:solidFill>
                  <a:srgbClr val="969696"/>
                </a:solidFill>
              </a:rPr>
              <a:t>E</a:t>
            </a: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com Composição Local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2"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Modelo de Wilson (1964):</a:t>
            </a:r>
          </a:p>
        </p:txBody>
      </p:sp>
      <p:sp>
        <p:nvSpPr>
          <p:cNvPr id="10253" name="Rectangle 4"/>
          <p:cNvSpPr>
            <a:spLocks noChangeArrowheads="1"/>
          </p:cNvSpPr>
          <p:nvPr/>
        </p:nvSpPr>
        <p:spPr bwMode="auto">
          <a:xfrm>
            <a:off x="146050" y="979488"/>
            <a:ext cx="860266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O modelo de Wilson foi derivado utilizando-se o conceito de </a:t>
            </a:r>
            <a:r>
              <a:rPr lang="pt-BR" altLang="pt-BR" sz="2800" i="1">
                <a:solidFill>
                  <a:srgbClr val="008E18"/>
                </a:solidFill>
              </a:rPr>
              <a:t>composição local</a:t>
            </a:r>
            <a:r>
              <a:rPr lang="pt-BR" altLang="pt-BR" sz="2800">
                <a:solidFill>
                  <a:srgbClr val="008E18"/>
                </a:solidFill>
              </a:rPr>
              <a:t>, que prevê um rearranjo preferencial das moléculas do sistema de acordo com suas energias de interação.</a:t>
            </a:r>
          </a:p>
        </p:txBody>
      </p:sp>
      <p:graphicFrame>
        <p:nvGraphicFramePr>
          <p:cNvPr id="10242" name="Object 9"/>
          <p:cNvGraphicFramePr>
            <a:graphicFrameLocks noChangeAspect="1"/>
          </p:cNvGraphicFramePr>
          <p:nvPr/>
        </p:nvGraphicFramePr>
        <p:xfrm>
          <a:off x="2268538" y="4437063"/>
          <a:ext cx="904875" cy="889000"/>
        </p:xfrm>
        <a:graphic>
          <a:graphicData uri="http://schemas.openxmlformats.org/presentationml/2006/ole">
            <mc:AlternateContent xmlns:mc="http://schemas.openxmlformats.org/markup-compatibility/2006">
              <mc:Choice xmlns:v="urn:schemas-microsoft-com:vml" Requires="v">
                <p:oleObj spid="_x0000_s10266" name="Photo Editor Photo" r:id="rId3" imgW="1638529" imgH="1609524" progId="MSPhotoEd.3">
                  <p:embed/>
                </p:oleObj>
              </mc:Choice>
              <mc:Fallback>
                <p:oleObj name="Photo Editor Photo" r:id="rId3" imgW="1638529" imgH="1609524" progId="MSPhotoEd.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4437063"/>
                        <a:ext cx="904875"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12"/>
          <p:cNvGraphicFramePr>
            <a:graphicFrameLocks/>
          </p:cNvGraphicFramePr>
          <p:nvPr/>
        </p:nvGraphicFramePr>
        <p:xfrm>
          <a:off x="6156325" y="3860800"/>
          <a:ext cx="904875" cy="887413"/>
        </p:xfrm>
        <a:graphic>
          <a:graphicData uri="http://schemas.openxmlformats.org/presentationml/2006/ole">
            <mc:AlternateContent xmlns:mc="http://schemas.openxmlformats.org/markup-compatibility/2006">
              <mc:Choice xmlns:v="urn:schemas-microsoft-com:vml" Requires="v">
                <p:oleObj spid="_x0000_s10267" name="Photo Editor Photo" r:id="rId5" imgW="1638529" imgH="1609524" progId="MSPhotoEd.3">
                  <p:embed/>
                </p:oleObj>
              </mc:Choice>
              <mc:Fallback>
                <p:oleObj name="Photo Editor Photo" r:id="rId5" imgW="1638529" imgH="1609524" progId="MSPhotoEd.3">
                  <p:embed/>
                  <p:pic>
                    <p:nvPicPr>
                      <p:cNvPr id="0" name="Object 1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6325" y="3860800"/>
                        <a:ext cx="904875" cy="8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14"/>
          <p:cNvGraphicFramePr>
            <a:graphicFrameLocks noChangeAspect="1"/>
          </p:cNvGraphicFramePr>
          <p:nvPr/>
        </p:nvGraphicFramePr>
        <p:xfrm>
          <a:off x="1187450" y="5157788"/>
          <a:ext cx="904875" cy="889000"/>
        </p:xfrm>
        <a:graphic>
          <a:graphicData uri="http://schemas.openxmlformats.org/presentationml/2006/ole">
            <mc:AlternateContent xmlns:mc="http://schemas.openxmlformats.org/markup-compatibility/2006">
              <mc:Choice xmlns:v="urn:schemas-microsoft-com:vml" Requires="v">
                <p:oleObj spid="_x0000_s10268" name="Photo Editor Photo" r:id="rId7" imgW="1638529" imgH="1609524" progId="MSPhotoEd.3">
                  <p:embed/>
                </p:oleObj>
              </mc:Choice>
              <mc:Fallback>
                <p:oleObj name="Photo Editor Photo" r:id="rId7" imgW="1638529" imgH="1609524" progId="MSPhotoEd.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5157788"/>
                        <a:ext cx="904875"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5" name="Object 15"/>
          <p:cNvGraphicFramePr>
            <a:graphicFrameLocks noChangeAspect="1"/>
          </p:cNvGraphicFramePr>
          <p:nvPr/>
        </p:nvGraphicFramePr>
        <p:xfrm>
          <a:off x="3995738" y="4724400"/>
          <a:ext cx="904875" cy="889000"/>
        </p:xfrm>
        <a:graphic>
          <a:graphicData uri="http://schemas.openxmlformats.org/presentationml/2006/ole">
            <mc:AlternateContent xmlns:mc="http://schemas.openxmlformats.org/markup-compatibility/2006">
              <mc:Choice xmlns:v="urn:schemas-microsoft-com:vml" Requires="v">
                <p:oleObj spid="_x0000_s10269" name="Photo Editor Photo" r:id="rId8" imgW="1638529" imgH="1609524" progId="MSPhotoEd.3">
                  <p:embed/>
                </p:oleObj>
              </mc:Choice>
              <mc:Fallback>
                <p:oleObj name="Photo Editor Photo" r:id="rId8" imgW="1638529" imgH="1609524" progId="MSPhotoEd.3">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4724400"/>
                        <a:ext cx="904875"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6" name="Object 16"/>
          <p:cNvGraphicFramePr>
            <a:graphicFrameLocks noChangeAspect="1"/>
          </p:cNvGraphicFramePr>
          <p:nvPr/>
        </p:nvGraphicFramePr>
        <p:xfrm>
          <a:off x="2916238" y="3213100"/>
          <a:ext cx="904875" cy="889000"/>
        </p:xfrm>
        <a:graphic>
          <a:graphicData uri="http://schemas.openxmlformats.org/presentationml/2006/ole">
            <mc:AlternateContent xmlns:mc="http://schemas.openxmlformats.org/markup-compatibility/2006">
              <mc:Choice xmlns:v="urn:schemas-microsoft-com:vml" Requires="v">
                <p:oleObj spid="_x0000_s10270" name="Photo Editor Photo" r:id="rId9" imgW="1638529" imgH="1609524" progId="MSPhotoEd.3">
                  <p:embed/>
                </p:oleObj>
              </mc:Choice>
              <mc:Fallback>
                <p:oleObj name="Photo Editor Photo" r:id="rId9" imgW="1638529" imgH="1609524" progId="MSPhotoEd.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3213100"/>
                        <a:ext cx="904875"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7" name="Object 17"/>
          <p:cNvGraphicFramePr>
            <a:graphicFrameLocks noChangeAspect="1"/>
          </p:cNvGraphicFramePr>
          <p:nvPr/>
        </p:nvGraphicFramePr>
        <p:xfrm>
          <a:off x="7235825" y="2997200"/>
          <a:ext cx="904875" cy="889000"/>
        </p:xfrm>
        <a:graphic>
          <a:graphicData uri="http://schemas.openxmlformats.org/presentationml/2006/ole">
            <mc:AlternateContent xmlns:mc="http://schemas.openxmlformats.org/markup-compatibility/2006">
              <mc:Choice xmlns:v="urn:schemas-microsoft-com:vml" Requires="v">
                <p:oleObj spid="_x0000_s10271" name="Photo Editor Photo" r:id="rId10" imgW="1638529" imgH="1609524" progId="MSPhotoEd.3">
                  <p:embed/>
                </p:oleObj>
              </mc:Choice>
              <mc:Fallback>
                <p:oleObj name="Photo Editor Photo" r:id="rId10" imgW="1638529" imgH="1609524" progId="MSPhotoEd.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2997200"/>
                        <a:ext cx="904875"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8" name="Object 18"/>
          <p:cNvGraphicFramePr>
            <a:graphicFrameLocks/>
          </p:cNvGraphicFramePr>
          <p:nvPr/>
        </p:nvGraphicFramePr>
        <p:xfrm>
          <a:off x="7019925" y="5229225"/>
          <a:ext cx="904875" cy="887413"/>
        </p:xfrm>
        <a:graphic>
          <a:graphicData uri="http://schemas.openxmlformats.org/presentationml/2006/ole">
            <mc:AlternateContent xmlns:mc="http://schemas.openxmlformats.org/markup-compatibility/2006">
              <mc:Choice xmlns:v="urn:schemas-microsoft-com:vml" Requires="v">
                <p:oleObj spid="_x0000_s10272" name="Photo Editor Photo" r:id="rId11" imgW="1638529" imgH="1609524" progId="MSPhotoEd.3">
                  <p:embed/>
                </p:oleObj>
              </mc:Choice>
              <mc:Fallback>
                <p:oleObj name="Photo Editor Photo" r:id="rId11" imgW="1638529" imgH="1609524" progId="MSPhotoEd.3">
                  <p:embed/>
                  <p:pic>
                    <p:nvPicPr>
                      <p:cNvPr id="0" name="Object 1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9925" y="5229225"/>
                        <a:ext cx="904875" cy="8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9" name="Object 19"/>
          <p:cNvGraphicFramePr>
            <a:graphicFrameLocks/>
          </p:cNvGraphicFramePr>
          <p:nvPr/>
        </p:nvGraphicFramePr>
        <p:xfrm>
          <a:off x="5219700" y="5157788"/>
          <a:ext cx="904875" cy="887412"/>
        </p:xfrm>
        <a:graphic>
          <a:graphicData uri="http://schemas.openxmlformats.org/presentationml/2006/ole">
            <mc:AlternateContent xmlns:mc="http://schemas.openxmlformats.org/markup-compatibility/2006">
              <mc:Choice xmlns:v="urn:schemas-microsoft-com:vml" Requires="v">
                <p:oleObj spid="_x0000_s10273" name="Photo Editor Photo" r:id="rId12" imgW="1638529" imgH="1609524" progId="MSPhotoEd.3">
                  <p:embed/>
                </p:oleObj>
              </mc:Choice>
              <mc:Fallback>
                <p:oleObj name="Photo Editor Photo" r:id="rId12" imgW="1638529" imgH="1609524" progId="MSPhotoEd.3">
                  <p:embed/>
                  <p:pic>
                    <p:nvPicPr>
                      <p:cNvPr id="0" name="Object 1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5157788"/>
                        <a:ext cx="904875"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0" name="Object 20"/>
          <p:cNvGraphicFramePr>
            <a:graphicFrameLocks/>
          </p:cNvGraphicFramePr>
          <p:nvPr/>
        </p:nvGraphicFramePr>
        <p:xfrm>
          <a:off x="900113" y="3068638"/>
          <a:ext cx="904875" cy="887412"/>
        </p:xfrm>
        <a:graphic>
          <a:graphicData uri="http://schemas.openxmlformats.org/presentationml/2006/ole">
            <mc:AlternateContent xmlns:mc="http://schemas.openxmlformats.org/markup-compatibility/2006">
              <mc:Choice xmlns:v="urn:schemas-microsoft-com:vml" Requires="v">
                <p:oleObj spid="_x0000_s10274" name="Photo Editor Photo" r:id="rId13" imgW="1638529" imgH="1609524" progId="MSPhotoEd.3">
                  <p:embed/>
                </p:oleObj>
              </mc:Choice>
              <mc:Fallback>
                <p:oleObj name="Photo Editor Photo" r:id="rId13" imgW="1638529" imgH="1609524" progId="MSPhotoEd.3">
                  <p:embed/>
                  <p:pic>
                    <p:nvPicPr>
                      <p:cNvPr id="0" name="Object 2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3068638"/>
                        <a:ext cx="904875"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51" name="Object 21"/>
          <p:cNvGraphicFramePr>
            <a:graphicFrameLocks/>
          </p:cNvGraphicFramePr>
          <p:nvPr/>
        </p:nvGraphicFramePr>
        <p:xfrm>
          <a:off x="4572000" y="3140075"/>
          <a:ext cx="904875" cy="887413"/>
        </p:xfrm>
        <a:graphic>
          <a:graphicData uri="http://schemas.openxmlformats.org/presentationml/2006/ole">
            <mc:AlternateContent xmlns:mc="http://schemas.openxmlformats.org/markup-compatibility/2006">
              <mc:Choice xmlns:v="urn:schemas-microsoft-com:vml" Requires="v">
                <p:oleObj spid="_x0000_s10275" name="Photo Editor Photo" r:id="rId14" imgW="1638529" imgH="1609524" progId="MSPhotoEd.3">
                  <p:embed/>
                </p:oleObj>
              </mc:Choice>
              <mc:Fallback>
                <p:oleObj name="Photo Editor Photo" r:id="rId14" imgW="1638529" imgH="1609524" progId="MSPhotoEd.3">
                  <p:embed/>
                  <p:pic>
                    <p:nvPicPr>
                      <p:cNvPr id="0" name="Object 2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3140075"/>
                        <a:ext cx="904875" cy="887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54" name="Oval 22"/>
          <p:cNvSpPr>
            <a:spLocks noChangeArrowheads="1"/>
          </p:cNvSpPr>
          <p:nvPr/>
        </p:nvSpPr>
        <p:spPr bwMode="auto">
          <a:xfrm>
            <a:off x="1303338" y="3502025"/>
            <a:ext cx="2879725" cy="2879725"/>
          </a:xfrm>
          <a:prstGeom prst="ellipse">
            <a:avLst/>
          </a:pr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t-BR" altLang="pt-BR"/>
          </a:p>
        </p:txBody>
      </p:sp>
      <p:sp>
        <p:nvSpPr>
          <p:cNvPr id="10255" name="Oval 23"/>
          <p:cNvSpPr>
            <a:spLocks noChangeArrowheads="1"/>
          </p:cNvSpPr>
          <p:nvPr/>
        </p:nvSpPr>
        <p:spPr bwMode="auto">
          <a:xfrm>
            <a:off x="5181600" y="2830513"/>
            <a:ext cx="2879725" cy="2879725"/>
          </a:xfrm>
          <a:prstGeom prst="ellipse">
            <a:avLst/>
          </a:prstGeom>
          <a:noFill/>
          <a:ln w="9525">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t-BR" altLang="pt-B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ChangeArrowheads="1"/>
          </p:cNvSpPr>
          <p:nvPr/>
        </p:nvSpPr>
        <p:spPr bwMode="auto">
          <a:xfrm>
            <a:off x="179388" y="260350"/>
            <a:ext cx="87852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É realizada uma correção para a composição com a qual a molécula central realmente interagirá:</a:t>
            </a:r>
          </a:p>
        </p:txBody>
      </p:sp>
      <p:sp>
        <p:nvSpPr>
          <p:cNvPr id="11270" name="Rectangle 3"/>
          <p:cNvSpPr>
            <a:spLocks noChangeArrowheads="1"/>
          </p:cNvSpPr>
          <p:nvPr/>
        </p:nvSpPr>
        <p:spPr bwMode="auto">
          <a:xfrm>
            <a:off x="130175" y="2779713"/>
            <a:ext cx="8893175"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00FF"/>
                </a:solidFill>
              </a:rPr>
              <a:t>Ainda, a não-idealidade do sistema também é relacionada com a diferença de tamanho entre as moléculas.  Dessa forma, são definidos os parâmetros:</a:t>
            </a:r>
          </a:p>
        </p:txBody>
      </p:sp>
      <p:graphicFrame>
        <p:nvGraphicFramePr>
          <p:cNvPr id="11266" name="Object 16"/>
          <p:cNvGraphicFramePr>
            <a:graphicFrameLocks noChangeAspect="1"/>
          </p:cNvGraphicFramePr>
          <p:nvPr/>
        </p:nvGraphicFramePr>
        <p:xfrm>
          <a:off x="2976563" y="1341438"/>
          <a:ext cx="3187700" cy="990600"/>
        </p:xfrm>
        <a:graphic>
          <a:graphicData uri="http://schemas.openxmlformats.org/presentationml/2006/ole">
            <mc:AlternateContent xmlns:mc="http://schemas.openxmlformats.org/markup-compatibility/2006">
              <mc:Choice xmlns:v="urn:schemas-microsoft-com:vml" Requires="v">
                <p:oleObj spid="_x0000_s11275" name="Equation" r:id="rId3" imgW="3187440" imgH="990360" progId="Equation.3">
                  <p:embed/>
                </p:oleObj>
              </mc:Choice>
              <mc:Fallback>
                <p:oleObj name="Equation" r:id="rId3" imgW="3187440" imgH="99036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6563" y="1341438"/>
                        <a:ext cx="31877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18"/>
          <p:cNvGraphicFramePr>
            <a:graphicFrameLocks noChangeAspect="1"/>
          </p:cNvGraphicFramePr>
          <p:nvPr/>
        </p:nvGraphicFramePr>
        <p:xfrm>
          <a:off x="1612900" y="4149725"/>
          <a:ext cx="5918200" cy="990600"/>
        </p:xfrm>
        <a:graphic>
          <a:graphicData uri="http://schemas.openxmlformats.org/presentationml/2006/ole">
            <mc:AlternateContent xmlns:mc="http://schemas.openxmlformats.org/markup-compatibility/2006">
              <mc:Choice xmlns:v="urn:schemas-microsoft-com:vml" Requires="v">
                <p:oleObj spid="_x0000_s11276" name="Equation" r:id="rId5" imgW="5918040" imgH="990360" progId="Equation.3">
                  <p:embed/>
                </p:oleObj>
              </mc:Choice>
              <mc:Fallback>
                <p:oleObj name="Equation" r:id="rId5" imgW="5918040" imgH="990360"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2900" y="4149725"/>
                        <a:ext cx="5918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Rectangle 20"/>
          <p:cNvSpPr>
            <a:spLocks noChangeArrowheads="1"/>
          </p:cNvSpPr>
          <p:nvPr/>
        </p:nvSpPr>
        <p:spPr bwMode="auto">
          <a:xfrm>
            <a:off x="120650" y="5632450"/>
            <a:ext cx="88931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Logo, para cada par de substâncias são definidos dois parâmetros de interação:</a:t>
            </a:r>
          </a:p>
        </p:txBody>
      </p:sp>
      <p:graphicFrame>
        <p:nvGraphicFramePr>
          <p:cNvPr id="11268" name="Object 21"/>
          <p:cNvGraphicFramePr>
            <a:graphicFrameLocks noChangeAspect="1"/>
          </p:cNvGraphicFramePr>
          <p:nvPr/>
        </p:nvGraphicFramePr>
        <p:xfrm>
          <a:off x="4284663" y="5981700"/>
          <a:ext cx="1397000" cy="482600"/>
        </p:xfrm>
        <a:graphic>
          <a:graphicData uri="http://schemas.openxmlformats.org/presentationml/2006/ole">
            <mc:AlternateContent xmlns:mc="http://schemas.openxmlformats.org/markup-compatibility/2006">
              <mc:Choice xmlns:v="urn:schemas-microsoft-com:vml" Requires="v">
                <p:oleObj spid="_x0000_s11277" name="Equation" r:id="rId7" imgW="1396800" imgH="482400" progId="Equation.3">
                  <p:embed/>
                </p:oleObj>
              </mc:Choice>
              <mc:Fallback>
                <p:oleObj name="Equation" r:id="rId7" imgW="1396800" imgH="482400"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4663" y="5981700"/>
                        <a:ext cx="1397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ChangeArrowheads="1"/>
          </p:cNvSpPr>
          <p:nvPr/>
        </p:nvSpPr>
        <p:spPr bwMode="auto">
          <a:xfrm>
            <a:off x="179388" y="260350"/>
            <a:ext cx="8785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As expressões finais do modelo são:</a:t>
            </a:r>
          </a:p>
        </p:txBody>
      </p:sp>
      <p:sp>
        <p:nvSpPr>
          <p:cNvPr id="12293" name="Rectangle 3"/>
          <p:cNvSpPr>
            <a:spLocks noChangeArrowheads="1"/>
          </p:cNvSpPr>
          <p:nvPr/>
        </p:nvSpPr>
        <p:spPr bwMode="auto">
          <a:xfrm>
            <a:off x="130175" y="3789363"/>
            <a:ext cx="88931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00FF"/>
                </a:solidFill>
              </a:rPr>
              <a:t>É interessante perceber que esse modelo apresenta uma expressão próxima à expressão para a variação da energia de Gibbs na mistura de uma solução ideal.</a:t>
            </a:r>
          </a:p>
          <a:p>
            <a:pPr algn="just" eaLnBrk="1" hangingPunct="1">
              <a:lnSpc>
                <a:spcPct val="80000"/>
              </a:lnSpc>
              <a:spcBef>
                <a:spcPct val="20000"/>
              </a:spcBef>
            </a:pPr>
            <a:endParaRPr lang="pt-BR" altLang="pt-BR" sz="1200">
              <a:solidFill>
                <a:srgbClr val="0000FF"/>
              </a:solidFill>
            </a:endParaRPr>
          </a:p>
          <a:p>
            <a:pPr algn="just" eaLnBrk="1" hangingPunct="1">
              <a:lnSpc>
                <a:spcPct val="80000"/>
              </a:lnSpc>
              <a:spcBef>
                <a:spcPct val="20000"/>
              </a:spcBef>
            </a:pPr>
            <a:r>
              <a:rPr lang="pt-BR" altLang="pt-BR" sz="2800">
                <a:solidFill>
                  <a:srgbClr val="008E18"/>
                </a:solidFill>
              </a:rPr>
              <a:t>Ainda, esse modelo apresenta uma dependência explícita para a temperatura na sua formulação.</a:t>
            </a:r>
          </a:p>
          <a:p>
            <a:pPr algn="just" eaLnBrk="1" hangingPunct="1">
              <a:lnSpc>
                <a:spcPct val="80000"/>
              </a:lnSpc>
              <a:spcBef>
                <a:spcPct val="20000"/>
              </a:spcBef>
            </a:pPr>
            <a:endParaRPr lang="pt-BR" altLang="pt-BR" sz="1200">
              <a:solidFill>
                <a:srgbClr val="0000FF"/>
              </a:solidFill>
            </a:endParaRPr>
          </a:p>
          <a:p>
            <a:pPr algn="just" eaLnBrk="1" hangingPunct="1">
              <a:lnSpc>
                <a:spcPct val="80000"/>
              </a:lnSpc>
              <a:spcBef>
                <a:spcPct val="20000"/>
              </a:spcBef>
            </a:pPr>
            <a:r>
              <a:rPr lang="pt-BR" altLang="pt-BR" sz="2800">
                <a:solidFill>
                  <a:srgbClr val="0000FF"/>
                </a:solidFill>
              </a:rPr>
              <a:t>O modelo não é capaz de prever a ocorrência de equilíbrio líquido-líquido.</a:t>
            </a:r>
          </a:p>
        </p:txBody>
      </p:sp>
      <p:graphicFrame>
        <p:nvGraphicFramePr>
          <p:cNvPr id="12290" name="Object 4"/>
          <p:cNvGraphicFramePr>
            <a:graphicFrameLocks noChangeAspect="1"/>
          </p:cNvGraphicFramePr>
          <p:nvPr/>
        </p:nvGraphicFramePr>
        <p:xfrm>
          <a:off x="2805113" y="917575"/>
          <a:ext cx="3530600" cy="1143000"/>
        </p:xfrm>
        <a:graphic>
          <a:graphicData uri="http://schemas.openxmlformats.org/presentationml/2006/ole">
            <mc:AlternateContent xmlns:mc="http://schemas.openxmlformats.org/markup-compatibility/2006">
              <mc:Choice xmlns:v="urn:schemas-microsoft-com:vml" Requires="v">
                <p:oleObj spid="_x0000_s12296" name="Equation" r:id="rId3" imgW="3530520" imgH="1143000" progId="Equation.3">
                  <p:embed/>
                </p:oleObj>
              </mc:Choice>
              <mc:Fallback>
                <p:oleObj name="Equation" r:id="rId3" imgW="3530520" imgH="1143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113" y="917575"/>
                        <a:ext cx="3530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91" name="Object 8"/>
          <p:cNvGraphicFramePr>
            <a:graphicFrameLocks noChangeAspect="1"/>
          </p:cNvGraphicFramePr>
          <p:nvPr/>
        </p:nvGraphicFramePr>
        <p:xfrm>
          <a:off x="2047875" y="2276475"/>
          <a:ext cx="5410200" cy="1409700"/>
        </p:xfrm>
        <a:graphic>
          <a:graphicData uri="http://schemas.openxmlformats.org/presentationml/2006/ole">
            <mc:AlternateContent xmlns:mc="http://schemas.openxmlformats.org/markup-compatibility/2006">
              <mc:Choice xmlns:v="urn:schemas-microsoft-com:vml" Requires="v">
                <p:oleObj spid="_x0000_s12297" name="Equation" r:id="rId5" imgW="5410080" imgH="1409400" progId="Equation.3">
                  <p:embed/>
                </p:oleObj>
              </mc:Choice>
              <mc:Fallback>
                <p:oleObj name="Equation" r:id="rId5" imgW="5410080" imgH="14094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47875" y="2276475"/>
                        <a:ext cx="5410200" cy="140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9388" y="260350"/>
            <a:ext cx="87852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1255713" indent="-285750" eaLnBrk="0" hangingPunct="0">
              <a:spcBef>
                <a:spcPct val="20000"/>
              </a:spcBef>
              <a:buChar char="–"/>
              <a:defRPr sz="2800">
                <a:solidFill>
                  <a:schemeClr val="tx1"/>
                </a:solidFill>
                <a:latin typeface="Arial" charset="0"/>
              </a:defRPr>
            </a:lvl2pPr>
            <a:lvl3pPr marL="1435100" indent="-228600" eaLnBrk="0" hangingPunct="0">
              <a:spcBef>
                <a:spcPct val="20000"/>
              </a:spcBef>
              <a:buChar char="•"/>
              <a:defRPr sz="2400">
                <a:solidFill>
                  <a:schemeClr val="tx1"/>
                </a:solidFill>
                <a:latin typeface="Arial" charset="0"/>
              </a:defRPr>
            </a:lvl3pPr>
            <a:lvl4pPr marL="1614488"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85000"/>
              </a:lnSpc>
              <a:buFontTx/>
              <a:buNone/>
            </a:pPr>
            <a:r>
              <a:rPr lang="pt-BR" altLang="pt-BR" sz="2800" dirty="0" smtClean="0">
                <a:solidFill>
                  <a:srgbClr val="0000FF"/>
                </a:solidFill>
              </a:rPr>
              <a:t>Para mistura binária, o modelo fica:</a:t>
            </a:r>
            <a:endParaRPr lang="pt-BR" altLang="pt-BR" sz="2800" dirty="0">
              <a:solidFill>
                <a:srgbClr val="0000FF"/>
              </a:solidFill>
            </a:endParaRPr>
          </a:p>
        </p:txBody>
      </p:sp>
      <p:graphicFrame>
        <p:nvGraphicFramePr>
          <p:cNvPr id="16388" name="Object 4"/>
          <p:cNvGraphicFramePr>
            <a:graphicFrameLocks noChangeAspect="1"/>
          </p:cNvGraphicFramePr>
          <p:nvPr>
            <p:extLst>
              <p:ext uri="{D42A27DB-BD31-4B8C-83A1-F6EECF244321}">
                <p14:modId xmlns:p14="http://schemas.microsoft.com/office/powerpoint/2010/main" val="3319384220"/>
              </p:ext>
            </p:extLst>
          </p:nvPr>
        </p:nvGraphicFramePr>
        <p:xfrm>
          <a:off x="1377950" y="1020763"/>
          <a:ext cx="6388100" cy="935037"/>
        </p:xfrm>
        <a:graphic>
          <a:graphicData uri="http://schemas.openxmlformats.org/presentationml/2006/ole">
            <mc:AlternateContent xmlns:mc="http://schemas.openxmlformats.org/markup-compatibility/2006">
              <mc:Choice xmlns:v="urn:schemas-microsoft-com:vml" Requires="v">
                <p:oleObj spid="_x0000_s41986" name="Equação" r:id="rId3" imgW="6375240" imgH="927000" progId="Equation.3">
                  <p:embed/>
                </p:oleObj>
              </mc:Choice>
              <mc:Fallback>
                <p:oleObj name="Equação" r:id="rId3" imgW="6375240" imgH="927000" progId="Equation.3">
                  <p:embed/>
                  <p:pic>
                    <p:nvPicPr>
                      <p:cNvPr id="0" name=""/>
                      <p:cNvPicPr>
                        <a:picLocks noChangeAspect="1" noChangeArrowheads="1"/>
                      </p:cNvPicPr>
                      <p:nvPr/>
                    </p:nvPicPr>
                    <p:blipFill>
                      <a:blip r:embed="rId4"/>
                      <a:srcRect/>
                      <a:stretch>
                        <a:fillRect/>
                      </a:stretch>
                    </p:blipFill>
                    <p:spPr bwMode="auto">
                      <a:xfrm>
                        <a:off x="1377950" y="1020763"/>
                        <a:ext cx="6388100"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8"/>
          <p:cNvGraphicFramePr>
            <a:graphicFrameLocks noChangeAspect="1"/>
          </p:cNvGraphicFramePr>
          <p:nvPr>
            <p:extLst>
              <p:ext uri="{D42A27DB-BD31-4B8C-83A1-F6EECF244321}">
                <p14:modId xmlns:p14="http://schemas.microsoft.com/office/powerpoint/2010/main" val="1767607518"/>
              </p:ext>
            </p:extLst>
          </p:nvPr>
        </p:nvGraphicFramePr>
        <p:xfrm>
          <a:off x="539552" y="2348880"/>
          <a:ext cx="8142288" cy="996950"/>
        </p:xfrm>
        <a:graphic>
          <a:graphicData uri="http://schemas.openxmlformats.org/presentationml/2006/ole">
            <mc:AlternateContent xmlns:mc="http://schemas.openxmlformats.org/markup-compatibility/2006">
              <mc:Choice xmlns:v="urn:schemas-microsoft-com:vml" Requires="v">
                <p:oleObj spid="_x0000_s41987" name="Equação" r:id="rId5" imgW="8127720" imgH="990360" progId="Equation.3">
                  <p:embed/>
                </p:oleObj>
              </mc:Choice>
              <mc:Fallback>
                <p:oleObj name="Equação" r:id="rId5" imgW="8127720" imgH="990360" progId="Equation.3">
                  <p:embed/>
                  <p:pic>
                    <p:nvPicPr>
                      <p:cNvPr id="0" name=""/>
                      <p:cNvPicPr>
                        <a:picLocks noChangeAspect="1" noChangeArrowheads="1"/>
                      </p:cNvPicPr>
                      <p:nvPr/>
                    </p:nvPicPr>
                    <p:blipFill>
                      <a:blip r:embed="rId6"/>
                      <a:srcRect/>
                      <a:stretch>
                        <a:fillRect/>
                      </a:stretch>
                    </p:blipFill>
                    <p:spPr bwMode="auto">
                      <a:xfrm>
                        <a:off x="539552" y="2348880"/>
                        <a:ext cx="8142288"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to 1"/>
          <p:cNvGraphicFramePr>
            <a:graphicFrameLocks noChangeAspect="1"/>
          </p:cNvGraphicFramePr>
          <p:nvPr>
            <p:extLst>
              <p:ext uri="{D42A27DB-BD31-4B8C-83A1-F6EECF244321}">
                <p14:modId xmlns:p14="http://schemas.microsoft.com/office/powerpoint/2010/main" val="13797867"/>
              </p:ext>
            </p:extLst>
          </p:nvPr>
        </p:nvGraphicFramePr>
        <p:xfrm>
          <a:off x="546100" y="3645024"/>
          <a:ext cx="8129588" cy="996950"/>
        </p:xfrm>
        <a:graphic>
          <a:graphicData uri="http://schemas.openxmlformats.org/presentationml/2006/ole">
            <mc:AlternateContent xmlns:mc="http://schemas.openxmlformats.org/markup-compatibility/2006">
              <mc:Choice xmlns:v="urn:schemas-microsoft-com:vml" Requires="v">
                <p:oleObj spid="_x0000_s41988" name="Equação" r:id="rId7" imgW="8115120" imgH="990360" progId="Equation.3">
                  <p:embed/>
                </p:oleObj>
              </mc:Choice>
              <mc:Fallback>
                <p:oleObj name="Equação" r:id="rId7" imgW="8115120" imgH="990360" progId="Equation.3">
                  <p:embed/>
                  <p:pic>
                    <p:nvPicPr>
                      <p:cNvPr id="0" name=""/>
                      <p:cNvPicPr>
                        <a:picLocks noChangeAspect="1" noChangeArrowheads="1"/>
                      </p:cNvPicPr>
                      <p:nvPr/>
                    </p:nvPicPr>
                    <p:blipFill>
                      <a:blip r:embed="rId8"/>
                      <a:srcRect/>
                      <a:stretch>
                        <a:fillRect/>
                      </a:stretch>
                    </p:blipFill>
                    <p:spPr bwMode="auto">
                      <a:xfrm>
                        <a:off x="546100" y="3645024"/>
                        <a:ext cx="8129588" cy="99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to 2"/>
          <p:cNvGraphicFramePr>
            <a:graphicFrameLocks noChangeAspect="1"/>
          </p:cNvGraphicFramePr>
          <p:nvPr>
            <p:extLst>
              <p:ext uri="{D42A27DB-BD31-4B8C-83A1-F6EECF244321}">
                <p14:modId xmlns:p14="http://schemas.microsoft.com/office/powerpoint/2010/main" val="3292856949"/>
              </p:ext>
            </p:extLst>
          </p:nvPr>
        </p:nvGraphicFramePr>
        <p:xfrm>
          <a:off x="2943225" y="5137373"/>
          <a:ext cx="3638550" cy="523875"/>
        </p:xfrm>
        <a:graphic>
          <a:graphicData uri="http://schemas.openxmlformats.org/presentationml/2006/ole">
            <mc:AlternateContent xmlns:mc="http://schemas.openxmlformats.org/markup-compatibility/2006">
              <mc:Choice xmlns:v="urn:schemas-microsoft-com:vml" Requires="v">
                <p:oleObj spid="_x0000_s41989" name="Equação" r:id="rId9" imgW="3632040" imgH="520560" progId="Equation.3">
                  <p:embed/>
                </p:oleObj>
              </mc:Choice>
              <mc:Fallback>
                <p:oleObj name="Equação" r:id="rId9" imgW="3632040" imgH="520560" progId="Equation.3">
                  <p:embed/>
                  <p:pic>
                    <p:nvPicPr>
                      <p:cNvPr id="0" name=""/>
                      <p:cNvPicPr>
                        <a:picLocks noChangeAspect="1" noChangeArrowheads="1"/>
                      </p:cNvPicPr>
                      <p:nvPr/>
                    </p:nvPicPr>
                    <p:blipFill>
                      <a:blip r:embed="rId10"/>
                      <a:srcRect/>
                      <a:stretch>
                        <a:fillRect/>
                      </a:stretch>
                    </p:blipFill>
                    <p:spPr bwMode="auto">
                      <a:xfrm>
                        <a:off x="2943225" y="5137373"/>
                        <a:ext cx="36385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to 4"/>
          <p:cNvGraphicFramePr>
            <a:graphicFrameLocks noChangeAspect="1"/>
          </p:cNvGraphicFramePr>
          <p:nvPr>
            <p:extLst>
              <p:ext uri="{D42A27DB-BD31-4B8C-83A1-F6EECF244321}">
                <p14:modId xmlns:p14="http://schemas.microsoft.com/office/powerpoint/2010/main" val="4113639491"/>
              </p:ext>
            </p:extLst>
          </p:nvPr>
        </p:nvGraphicFramePr>
        <p:xfrm>
          <a:off x="2915816" y="6073477"/>
          <a:ext cx="3638550" cy="523875"/>
        </p:xfrm>
        <a:graphic>
          <a:graphicData uri="http://schemas.openxmlformats.org/presentationml/2006/ole">
            <mc:AlternateContent xmlns:mc="http://schemas.openxmlformats.org/markup-compatibility/2006">
              <mc:Choice xmlns:v="urn:schemas-microsoft-com:vml" Requires="v">
                <p:oleObj spid="_x0000_s41990" name="Equação" r:id="rId11" imgW="3632040" imgH="520560" progId="Equation.3">
                  <p:embed/>
                </p:oleObj>
              </mc:Choice>
              <mc:Fallback>
                <p:oleObj name="Equação" r:id="rId11" imgW="3632040" imgH="520560" progId="Equation.3">
                  <p:embed/>
                  <p:pic>
                    <p:nvPicPr>
                      <p:cNvPr id="0" name=""/>
                      <p:cNvPicPr>
                        <a:picLocks noChangeAspect="1" noChangeArrowheads="1"/>
                      </p:cNvPicPr>
                      <p:nvPr/>
                    </p:nvPicPr>
                    <p:blipFill>
                      <a:blip r:embed="rId12"/>
                      <a:srcRect/>
                      <a:stretch>
                        <a:fillRect/>
                      </a:stretch>
                    </p:blipFill>
                    <p:spPr bwMode="auto">
                      <a:xfrm>
                        <a:off x="2915816" y="6073477"/>
                        <a:ext cx="363855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26456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Modelo NRTL (1968):</a:t>
            </a:r>
          </a:p>
        </p:txBody>
      </p:sp>
      <p:sp>
        <p:nvSpPr>
          <p:cNvPr id="13317" name="Rectangle 3"/>
          <p:cNvSpPr>
            <a:spLocks noChangeArrowheads="1"/>
          </p:cNvSpPr>
          <p:nvPr/>
        </p:nvSpPr>
        <p:spPr bwMode="auto">
          <a:xfrm>
            <a:off x="146050" y="979488"/>
            <a:ext cx="860266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O modelo </a:t>
            </a:r>
            <a:r>
              <a:rPr lang="pt-BR" altLang="pt-BR" sz="2800" i="1">
                <a:solidFill>
                  <a:srgbClr val="008E18"/>
                </a:solidFill>
              </a:rPr>
              <a:t>Non-Randon Two Liquid</a:t>
            </a:r>
            <a:r>
              <a:rPr lang="pt-BR" altLang="pt-BR" sz="2800">
                <a:solidFill>
                  <a:srgbClr val="008E18"/>
                </a:solidFill>
              </a:rPr>
              <a:t>, de Renon e Prausnitz, também utiliza o conceito de composição local tão bem aproveitado por Wilson, para desenvolver uma correção de não-idealidade:</a:t>
            </a:r>
          </a:p>
        </p:txBody>
      </p:sp>
      <p:graphicFrame>
        <p:nvGraphicFramePr>
          <p:cNvPr id="13315" name="Object 17"/>
          <p:cNvGraphicFramePr>
            <a:graphicFrameLocks noChangeAspect="1"/>
          </p:cNvGraphicFramePr>
          <p:nvPr/>
        </p:nvGraphicFramePr>
        <p:xfrm>
          <a:off x="979488" y="4786313"/>
          <a:ext cx="7175500" cy="1574800"/>
        </p:xfrm>
        <a:graphic>
          <a:graphicData uri="http://schemas.openxmlformats.org/presentationml/2006/ole">
            <mc:AlternateContent xmlns:mc="http://schemas.openxmlformats.org/markup-compatibility/2006">
              <mc:Choice xmlns:v="urn:schemas-microsoft-com:vml" Requires="v">
                <p:oleObj spid="_x0000_s13321" name="Equação" r:id="rId3" imgW="7175160" imgH="1574640" progId="Equation.3">
                  <p:embed/>
                </p:oleObj>
              </mc:Choice>
              <mc:Fallback>
                <p:oleObj name="Equação" r:id="rId3" imgW="7175160" imgH="1574640"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488" y="4786313"/>
                        <a:ext cx="7175500" cy="157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to 1"/>
          <p:cNvGraphicFramePr>
            <a:graphicFrameLocks noChangeAspect="1"/>
          </p:cNvGraphicFramePr>
          <p:nvPr>
            <p:extLst>
              <p:ext uri="{D42A27DB-BD31-4B8C-83A1-F6EECF244321}">
                <p14:modId xmlns:p14="http://schemas.microsoft.com/office/powerpoint/2010/main" val="2697911465"/>
              </p:ext>
            </p:extLst>
          </p:nvPr>
        </p:nvGraphicFramePr>
        <p:xfrm>
          <a:off x="2987824" y="2780928"/>
          <a:ext cx="3175000" cy="1546225"/>
        </p:xfrm>
        <a:graphic>
          <a:graphicData uri="http://schemas.openxmlformats.org/presentationml/2006/ole">
            <mc:AlternateContent xmlns:mc="http://schemas.openxmlformats.org/markup-compatibility/2006">
              <mc:Choice xmlns:v="urn:schemas-microsoft-com:vml" Requires="v">
                <p:oleObj spid="_x0000_s13322" name="Equação" r:id="rId5" imgW="3162240" imgH="1536480" progId="Equation.3">
                  <p:embed/>
                </p:oleObj>
              </mc:Choice>
              <mc:Fallback>
                <p:oleObj name="Equação" r:id="rId5" imgW="3162240" imgH="1536480" progId="Equation.3">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2780928"/>
                        <a:ext cx="3175000" cy="154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onde</a:t>
            </a:r>
          </a:p>
        </p:txBody>
      </p:sp>
      <p:sp>
        <p:nvSpPr>
          <p:cNvPr id="14342" name="Rectangle 3"/>
          <p:cNvSpPr>
            <a:spLocks noChangeArrowheads="1"/>
          </p:cNvSpPr>
          <p:nvPr/>
        </p:nvSpPr>
        <p:spPr bwMode="auto">
          <a:xfrm>
            <a:off x="179388" y="2420938"/>
            <a:ext cx="8785225"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Esse modelo permite a previsão de ocorrência de equilíbrio líquido-líquido, sendo uma vantagem em relação ao de Wilson.</a:t>
            </a:r>
          </a:p>
          <a:p>
            <a:pPr algn="just" eaLnBrk="1" hangingPunct="1">
              <a:lnSpc>
                <a:spcPct val="80000"/>
              </a:lnSpc>
              <a:spcBef>
                <a:spcPct val="20000"/>
              </a:spcBef>
            </a:pPr>
            <a:endParaRPr lang="pt-BR" altLang="pt-BR" sz="1200">
              <a:solidFill>
                <a:srgbClr val="008E18"/>
              </a:solidFill>
            </a:endParaRPr>
          </a:p>
          <a:p>
            <a:pPr algn="just" eaLnBrk="1" hangingPunct="1">
              <a:lnSpc>
                <a:spcPct val="80000"/>
              </a:lnSpc>
              <a:spcBef>
                <a:spcPct val="20000"/>
              </a:spcBef>
            </a:pPr>
            <a:r>
              <a:rPr lang="pt-BR" altLang="pt-BR" sz="2800">
                <a:solidFill>
                  <a:srgbClr val="0000FF"/>
                </a:solidFill>
              </a:rPr>
              <a:t>O modelo apresenta três parâmetros para uma mistura binária, os dois parâmetros associados a energias de interação e o fator de não-randomicidade, o parâmetro </a:t>
            </a:r>
            <a:r>
              <a:rPr lang="pt-BR" altLang="pt-BR" sz="2800">
                <a:solidFill>
                  <a:srgbClr val="0000FF"/>
                </a:solidFill>
                <a:latin typeface="Symbol" pitchFamily="18" charset="2"/>
              </a:rPr>
              <a:t>a</a:t>
            </a:r>
            <a:r>
              <a:rPr lang="pt-BR" altLang="pt-BR" sz="2800">
                <a:solidFill>
                  <a:srgbClr val="0000FF"/>
                </a:solidFill>
              </a:rPr>
              <a:t>.</a:t>
            </a:r>
          </a:p>
          <a:p>
            <a:pPr algn="just" eaLnBrk="1" hangingPunct="1">
              <a:lnSpc>
                <a:spcPct val="80000"/>
              </a:lnSpc>
              <a:spcBef>
                <a:spcPct val="20000"/>
              </a:spcBef>
            </a:pPr>
            <a:endParaRPr lang="pt-BR" altLang="pt-BR" sz="1200">
              <a:solidFill>
                <a:srgbClr val="0000FF"/>
              </a:solidFill>
            </a:endParaRPr>
          </a:p>
          <a:p>
            <a:pPr algn="just" eaLnBrk="1" hangingPunct="1">
              <a:lnSpc>
                <a:spcPct val="80000"/>
              </a:lnSpc>
              <a:spcBef>
                <a:spcPct val="20000"/>
              </a:spcBef>
            </a:pPr>
            <a:r>
              <a:rPr lang="pt-BR" altLang="pt-BR" sz="2800">
                <a:solidFill>
                  <a:srgbClr val="0000FF"/>
                </a:solidFill>
              </a:rPr>
              <a:t>É comum fixar este último parâmetro igual a 0,3 para que não haja um excesso de parâmetros a serem determinados a partir dos dados experimentais.</a:t>
            </a:r>
          </a:p>
        </p:txBody>
      </p:sp>
      <p:graphicFrame>
        <p:nvGraphicFramePr>
          <p:cNvPr id="14338" name="Object 6"/>
          <p:cNvGraphicFramePr>
            <a:graphicFrameLocks noChangeAspect="1"/>
          </p:cNvGraphicFramePr>
          <p:nvPr/>
        </p:nvGraphicFramePr>
        <p:xfrm>
          <a:off x="250825" y="981075"/>
          <a:ext cx="2654300" cy="876300"/>
        </p:xfrm>
        <a:graphic>
          <a:graphicData uri="http://schemas.openxmlformats.org/presentationml/2006/ole">
            <mc:AlternateContent xmlns:mc="http://schemas.openxmlformats.org/markup-compatibility/2006">
              <mc:Choice xmlns:v="urn:schemas-microsoft-com:vml" Requires="v">
                <p:oleObj spid="_x0000_s14346" name="Equation" r:id="rId3" imgW="2654280" imgH="876240" progId="Equation.3">
                  <p:embed/>
                </p:oleObj>
              </mc:Choice>
              <mc:Fallback>
                <p:oleObj name="Equation" r:id="rId3" imgW="2654280" imgH="8762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981075"/>
                        <a:ext cx="2654300" cy="876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39" name="Object 7"/>
          <p:cNvGraphicFramePr>
            <a:graphicFrameLocks noChangeAspect="1"/>
          </p:cNvGraphicFramePr>
          <p:nvPr/>
        </p:nvGraphicFramePr>
        <p:xfrm>
          <a:off x="3708400" y="1252538"/>
          <a:ext cx="2667000" cy="482600"/>
        </p:xfrm>
        <a:graphic>
          <a:graphicData uri="http://schemas.openxmlformats.org/presentationml/2006/ole">
            <mc:AlternateContent xmlns:mc="http://schemas.openxmlformats.org/markup-compatibility/2006">
              <mc:Choice xmlns:v="urn:schemas-microsoft-com:vml" Requires="v">
                <p:oleObj spid="_x0000_s14347" name="Equation" r:id="rId5" imgW="2666880" imgH="482400" progId="Equation.3">
                  <p:embed/>
                </p:oleObj>
              </mc:Choice>
              <mc:Fallback>
                <p:oleObj name="Equation" r:id="rId5" imgW="2666880" imgH="4824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8400" y="1252538"/>
                        <a:ext cx="26670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0" name="Object 8"/>
          <p:cNvGraphicFramePr>
            <a:graphicFrameLocks noChangeAspect="1"/>
          </p:cNvGraphicFramePr>
          <p:nvPr/>
        </p:nvGraphicFramePr>
        <p:xfrm>
          <a:off x="7235825" y="1252538"/>
          <a:ext cx="1155700" cy="482600"/>
        </p:xfrm>
        <a:graphic>
          <a:graphicData uri="http://schemas.openxmlformats.org/presentationml/2006/ole">
            <mc:AlternateContent xmlns:mc="http://schemas.openxmlformats.org/markup-compatibility/2006">
              <mc:Choice xmlns:v="urn:schemas-microsoft-com:vml" Requires="v">
                <p:oleObj spid="_x0000_s14348" name="Equation" r:id="rId7" imgW="1155600" imgH="482400" progId="Equation.3">
                  <p:embed/>
                </p:oleObj>
              </mc:Choice>
              <mc:Fallback>
                <p:oleObj name="Equation" r:id="rId7" imgW="1155600" imgH="4824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35825" y="1252538"/>
                        <a:ext cx="11557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029" name="Rectangle 5"/>
              <p:cNvSpPr>
                <a:spLocks noChangeArrowheads="1"/>
              </p:cNvSpPr>
              <p:nvPr/>
            </p:nvSpPr>
            <p:spPr bwMode="auto">
              <a:xfrm>
                <a:off x="146050" y="188913"/>
                <a:ext cx="8747125" cy="65524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pPr>
                <a:r>
                  <a:rPr lang="pt-BR" altLang="pt-BR" sz="2800" dirty="0" smtClean="0">
                    <a:solidFill>
                      <a:srgbClr val="0000FF"/>
                    </a:solidFill>
                  </a:rPr>
                  <a:t>Para a compressão desse material, vamos continuar utilizando a lógica de apresentação de conceitos da disciplina e vamos introduzir propriedades que estão interligadas ao coeficiente de atividade </a:t>
                </a:r>
                <a14:m>
                  <m:oMath xmlns:m="http://schemas.openxmlformats.org/officeDocument/2006/math">
                    <m:r>
                      <a:rPr lang="pt-BR" altLang="pt-BR" sz="2800" b="0" i="1" smtClean="0">
                        <a:solidFill>
                          <a:srgbClr val="0000FF"/>
                        </a:solidFill>
                        <a:latin typeface="Cambria Math"/>
                      </a:rPr>
                      <m:t>(</m:t>
                    </m:r>
                    <m:r>
                      <a:rPr lang="pt-BR" altLang="pt-BR" sz="2800" b="0" i="1" smtClean="0">
                        <a:solidFill>
                          <a:srgbClr val="0000FF"/>
                        </a:solidFill>
                        <a:latin typeface="Cambria Math"/>
                      </a:rPr>
                      <m:t>𝛾</m:t>
                    </m:r>
                    <m:r>
                      <a:rPr lang="pt-BR" altLang="pt-BR" sz="2800" b="0" i="1" smtClean="0">
                        <a:solidFill>
                          <a:srgbClr val="0000FF"/>
                        </a:solidFill>
                        <a:latin typeface="Cambria Math"/>
                      </a:rPr>
                      <m:t>)</m:t>
                    </m:r>
                  </m:oMath>
                </a14:m>
                <a:r>
                  <a:rPr lang="pt-BR" altLang="pt-BR" sz="2800" dirty="0" smtClean="0">
                    <a:solidFill>
                      <a:srgbClr val="0000FF"/>
                    </a:solidFill>
                  </a:rPr>
                  <a:t>, que são a energia de </a:t>
                </a:r>
                <a:r>
                  <a:rPr lang="pt-BR" altLang="pt-BR" sz="2800" dirty="0" err="1" smtClean="0">
                    <a:solidFill>
                      <a:srgbClr val="0000FF"/>
                    </a:solidFill>
                  </a:rPr>
                  <a:t>Gibbs</a:t>
                </a:r>
                <a:r>
                  <a:rPr lang="pt-BR" altLang="pt-BR" sz="2800" dirty="0" smtClean="0">
                    <a:solidFill>
                      <a:srgbClr val="0000FF"/>
                    </a:solidFill>
                  </a:rPr>
                  <a:t> em excesso </a:t>
                </a:r>
                <a14:m>
                  <m:oMath xmlns:m="http://schemas.openxmlformats.org/officeDocument/2006/math">
                    <m:r>
                      <a:rPr lang="pt-BR" altLang="pt-BR" sz="2800" b="0" i="1" smtClean="0">
                        <a:solidFill>
                          <a:srgbClr val="0000FF"/>
                        </a:solidFill>
                        <a:latin typeface="Cambria Math"/>
                      </a:rPr>
                      <m:t>(</m:t>
                    </m:r>
                    <m:sSup>
                      <m:sSupPr>
                        <m:ctrlPr>
                          <a:rPr lang="pt-BR" altLang="pt-BR" sz="2800" b="0" i="1" smtClean="0">
                            <a:solidFill>
                              <a:srgbClr val="0000FF"/>
                            </a:solidFill>
                            <a:latin typeface="Cambria Math"/>
                          </a:rPr>
                        </m:ctrlPr>
                      </m:sSupPr>
                      <m:e>
                        <m:r>
                          <a:rPr lang="pt-BR" altLang="pt-BR" sz="2800" b="0" i="1" smtClean="0">
                            <a:solidFill>
                              <a:srgbClr val="0000FF"/>
                            </a:solidFill>
                            <a:latin typeface="Cambria Math"/>
                          </a:rPr>
                          <m:t>𝐺</m:t>
                        </m:r>
                      </m:e>
                      <m:sup>
                        <m:r>
                          <a:rPr lang="pt-BR" altLang="pt-BR" sz="2800" b="0" i="1" smtClean="0">
                            <a:solidFill>
                              <a:srgbClr val="0000FF"/>
                            </a:solidFill>
                            <a:latin typeface="Cambria Math"/>
                          </a:rPr>
                          <m:t>𝐸</m:t>
                        </m:r>
                      </m:sup>
                    </m:sSup>
                    <m:r>
                      <a:rPr lang="pt-BR" altLang="pt-BR" sz="2800" b="0" i="1" smtClean="0">
                        <a:solidFill>
                          <a:srgbClr val="0000FF"/>
                        </a:solidFill>
                        <a:latin typeface="Cambria Math"/>
                      </a:rPr>
                      <m:t>)</m:t>
                    </m:r>
                  </m:oMath>
                </a14:m>
                <a:r>
                  <a:rPr lang="pt-BR" altLang="pt-BR" sz="2800" dirty="0" smtClean="0">
                    <a:solidFill>
                      <a:srgbClr val="0000FF"/>
                    </a:solidFill>
                  </a:rPr>
                  <a:t>, o potencial químico </a:t>
                </a:r>
                <a14:m>
                  <m:oMath xmlns:m="http://schemas.openxmlformats.org/officeDocument/2006/math">
                    <m:r>
                      <a:rPr lang="pt-BR" altLang="pt-BR" sz="2800" b="0" i="1" smtClean="0">
                        <a:solidFill>
                          <a:srgbClr val="0000FF"/>
                        </a:solidFill>
                        <a:latin typeface="Cambria Math"/>
                      </a:rPr>
                      <m:t>(</m:t>
                    </m:r>
                    <m:sSup>
                      <m:sSupPr>
                        <m:ctrlPr>
                          <a:rPr lang="pt-BR" altLang="pt-BR" sz="2800" b="0" i="1" smtClean="0">
                            <a:solidFill>
                              <a:srgbClr val="0000FF"/>
                            </a:solidFill>
                            <a:latin typeface="Cambria Math"/>
                          </a:rPr>
                        </m:ctrlPr>
                      </m:sSupPr>
                      <m:e>
                        <m:r>
                          <a:rPr lang="pt-BR" altLang="pt-BR" sz="2800" b="0" i="1" smtClean="0">
                            <a:solidFill>
                              <a:srgbClr val="0000FF"/>
                            </a:solidFill>
                            <a:latin typeface="Cambria Math"/>
                          </a:rPr>
                          <m:t>𝜇</m:t>
                        </m:r>
                      </m:e>
                      <m:sup>
                        <m:r>
                          <a:rPr lang="pt-BR" altLang="pt-BR" sz="2800" b="0" i="1" smtClean="0">
                            <a:solidFill>
                              <a:srgbClr val="0000FF"/>
                            </a:solidFill>
                            <a:latin typeface="Cambria Math"/>
                          </a:rPr>
                          <m:t>𝐸</m:t>
                        </m:r>
                      </m:sup>
                    </m:sSup>
                    <m:r>
                      <a:rPr lang="pt-BR" altLang="pt-BR" sz="2800" b="0" i="1" smtClean="0">
                        <a:solidFill>
                          <a:srgbClr val="0000FF"/>
                        </a:solidFill>
                        <a:latin typeface="Cambria Math"/>
                      </a:rPr>
                      <m:t>)</m:t>
                    </m:r>
                  </m:oMath>
                </a14:m>
                <a:r>
                  <a:rPr lang="pt-BR" altLang="pt-BR" sz="2800" dirty="0" smtClean="0">
                    <a:solidFill>
                      <a:srgbClr val="0000FF"/>
                    </a:solidFill>
                  </a:rPr>
                  <a:t> em excesso e a entalpia em excesso </a:t>
                </a:r>
                <a14:m>
                  <m:oMath xmlns:m="http://schemas.openxmlformats.org/officeDocument/2006/math">
                    <m:r>
                      <a:rPr lang="pt-BR" altLang="pt-BR" sz="2800" b="0" i="1" smtClean="0">
                        <a:solidFill>
                          <a:srgbClr val="0000FF"/>
                        </a:solidFill>
                        <a:latin typeface="Cambria Math"/>
                      </a:rPr>
                      <m:t>(</m:t>
                    </m:r>
                    <m:sSup>
                      <m:sSupPr>
                        <m:ctrlPr>
                          <a:rPr lang="pt-BR" altLang="pt-BR" sz="2800" b="0" i="1" smtClean="0">
                            <a:solidFill>
                              <a:srgbClr val="0000FF"/>
                            </a:solidFill>
                            <a:latin typeface="Cambria Math"/>
                          </a:rPr>
                        </m:ctrlPr>
                      </m:sSupPr>
                      <m:e>
                        <m:r>
                          <a:rPr lang="pt-BR" altLang="pt-BR" sz="2800" b="0" i="1" smtClean="0">
                            <a:solidFill>
                              <a:srgbClr val="0000FF"/>
                            </a:solidFill>
                            <a:latin typeface="Cambria Math"/>
                          </a:rPr>
                          <m:t>𝐻</m:t>
                        </m:r>
                      </m:e>
                      <m:sup>
                        <m:r>
                          <a:rPr lang="pt-BR" altLang="pt-BR" sz="2800" b="0" i="1" smtClean="0">
                            <a:solidFill>
                              <a:srgbClr val="0000FF"/>
                            </a:solidFill>
                            <a:latin typeface="Cambria Math"/>
                          </a:rPr>
                          <m:t>𝐸</m:t>
                        </m:r>
                      </m:sup>
                    </m:sSup>
                    <m:r>
                      <a:rPr lang="pt-BR" altLang="pt-BR" sz="2800" b="0" i="1" smtClean="0">
                        <a:solidFill>
                          <a:srgbClr val="0000FF"/>
                        </a:solidFill>
                        <a:latin typeface="Cambria Math"/>
                      </a:rPr>
                      <m:t>)</m:t>
                    </m:r>
                  </m:oMath>
                </a14:m>
                <a:r>
                  <a:rPr lang="pt-BR" altLang="pt-BR" sz="2800" dirty="0" smtClean="0">
                    <a:solidFill>
                      <a:srgbClr val="0000FF"/>
                    </a:solidFill>
                  </a:rPr>
                  <a:t>:</a:t>
                </a:r>
              </a:p>
              <a:p>
                <a:pPr algn="just" eaLnBrk="1" hangingPunct="1">
                  <a:lnSpc>
                    <a:spcPct val="90000"/>
                  </a:lnSpc>
                  <a:spcBef>
                    <a:spcPct val="20000"/>
                  </a:spcBef>
                </a:pPr>
                <a14:m>
                  <m:oMathPara xmlns:m="http://schemas.openxmlformats.org/officeDocument/2006/math">
                    <m:oMathParaPr>
                      <m:jc m:val="centerGroup"/>
                    </m:oMathParaPr>
                    <m:oMath xmlns:m="http://schemas.openxmlformats.org/officeDocument/2006/math">
                      <m:f>
                        <m:fPr>
                          <m:ctrlPr>
                            <a:rPr lang="pt-BR" altLang="pt-BR" sz="2800" b="0" i="1" smtClean="0">
                              <a:solidFill>
                                <a:srgbClr val="0000FF"/>
                              </a:solidFill>
                              <a:latin typeface="Cambria Math"/>
                              <a:cs typeface="Arial" charset="0"/>
                            </a:rPr>
                          </m:ctrlPr>
                        </m:fPr>
                        <m:num>
                          <m:sSup>
                            <m:sSupPr>
                              <m:ctrlPr>
                                <a:rPr lang="pt-BR" altLang="pt-BR" sz="2800" b="0" i="1" smtClean="0">
                                  <a:solidFill>
                                    <a:srgbClr val="0000FF"/>
                                  </a:solidFill>
                                  <a:latin typeface="Cambria Math"/>
                                  <a:cs typeface="Arial" charset="0"/>
                                </a:rPr>
                              </m:ctrlPr>
                            </m:sSupPr>
                            <m:e>
                              <m:r>
                                <a:rPr lang="pt-BR" altLang="pt-BR" sz="2800" b="0" i="1" smtClean="0">
                                  <a:solidFill>
                                    <a:srgbClr val="0000FF"/>
                                  </a:solidFill>
                                  <a:latin typeface="Cambria Math"/>
                                  <a:cs typeface="Arial" charset="0"/>
                                </a:rPr>
                                <m:t>𝐺</m:t>
                              </m:r>
                            </m:e>
                            <m:sup>
                              <m:r>
                                <a:rPr lang="pt-BR" altLang="pt-BR" sz="2800" b="0" i="1" smtClean="0">
                                  <a:solidFill>
                                    <a:srgbClr val="0000FF"/>
                                  </a:solidFill>
                                  <a:latin typeface="Cambria Math"/>
                                  <a:cs typeface="Arial" charset="0"/>
                                </a:rPr>
                                <m:t>𝐸</m:t>
                              </m:r>
                            </m:sup>
                          </m:sSup>
                        </m:num>
                        <m:den>
                          <m:r>
                            <a:rPr lang="pt-BR" altLang="pt-BR" sz="2800" b="0" i="1" smtClean="0">
                              <a:solidFill>
                                <a:srgbClr val="0000FF"/>
                              </a:solidFill>
                              <a:latin typeface="Cambria Math"/>
                              <a:cs typeface="Arial" charset="0"/>
                            </a:rPr>
                            <m:t>𝑅𝑇</m:t>
                          </m:r>
                        </m:den>
                      </m:f>
                      <m:r>
                        <a:rPr lang="pt-BR" altLang="pt-BR" sz="2800" b="0" i="1" smtClean="0">
                          <a:solidFill>
                            <a:srgbClr val="0000FF"/>
                          </a:solidFill>
                          <a:latin typeface="Cambria Math"/>
                          <a:cs typeface="Arial" charset="0"/>
                        </a:rPr>
                        <m:t>=</m:t>
                      </m:r>
                      <m:nary>
                        <m:naryPr>
                          <m:chr m:val="∑"/>
                          <m:limLoc m:val="subSup"/>
                          <m:supHide m:val="on"/>
                          <m:ctrlPr>
                            <a:rPr lang="pt-BR" altLang="pt-BR" sz="2800" b="0" i="1" smtClean="0">
                              <a:solidFill>
                                <a:srgbClr val="0000FF"/>
                              </a:solidFill>
                              <a:latin typeface="Cambria Math"/>
                              <a:cs typeface="Arial" charset="0"/>
                            </a:rPr>
                          </m:ctrlPr>
                        </m:naryPr>
                        <m:sub>
                          <m:r>
                            <m:rPr>
                              <m:brk m:alnAt="9"/>
                            </m:rPr>
                            <a:rPr lang="pt-BR" altLang="pt-BR" sz="2800" b="0" i="1" smtClean="0">
                              <a:solidFill>
                                <a:srgbClr val="0000FF"/>
                              </a:solidFill>
                              <a:latin typeface="Cambria Math"/>
                              <a:cs typeface="Arial" charset="0"/>
                            </a:rPr>
                            <m:t>𝑖</m:t>
                          </m:r>
                        </m:sub>
                        <m:sup/>
                        <m:e>
                          <m:sSub>
                            <m:sSubPr>
                              <m:ctrlPr>
                                <a:rPr lang="pt-BR" altLang="pt-BR" sz="2800" b="0" i="1" smtClean="0">
                                  <a:solidFill>
                                    <a:srgbClr val="0000FF"/>
                                  </a:solidFill>
                                  <a:latin typeface="Cambria Math"/>
                                  <a:cs typeface="Arial" charset="0"/>
                                </a:rPr>
                              </m:ctrlPr>
                            </m:sSubPr>
                            <m:e>
                              <m:r>
                                <a:rPr lang="pt-BR" altLang="pt-BR" sz="2800" b="0" i="1" smtClean="0">
                                  <a:solidFill>
                                    <a:srgbClr val="0000FF"/>
                                  </a:solidFill>
                                  <a:latin typeface="Cambria Math"/>
                                  <a:cs typeface="Arial" charset="0"/>
                                </a:rPr>
                                <m:t>𝑥</m:t>
                              </m:r>
                            </m:e>
                            <m:sub>
                              <m:r>
                                <a:rPr lang="pt-BR" altLang="pt-BR" sz="2800" b="0" i="1" smtClean="0">
                                  <a:solidFill>
                                    <a:srgbClr val="0000FF"/>
                                  </a:solidFill>
                                  <a:latin typeface="Cambria Math"/>
                                  <a:cs typeface="Arial" charset="0"/>
                                </a:rPr>
                                <m:t>𝑖</m:t>
                              </m:r>
                            </m:sub>
                          </m:sSub>
                          <m:r>
                            <m:rPr>
                              <m:sty m:val="p"/>
                            </m:rPr>
                            <a:rPr lang="pt-BR" altLang="pt-BR" sz="2800" b="0" i="0" smtClean="0">
                              <a:solidFill>
                                <a:srgbClr val="0000FF"/>
                              </a:solidFill>
                              <a:latin typeface="Cambria Math"/>
                              <a:cs typeface="Arial" charset="0"/>
                            </a:rPr>
                            <m:t>ln</m:t>
                          </m:r>
                          <m:r>
                            <a:rPr lang="pt-BR" altLang="pt-BR" sz="2800" b="0" i="1" smtClean="0">
                              <a:solidFill>
                                <a:srgbClr val="0000FF"/>
                              </a:solidFill>
                              <a:latin typeface="Cambria Math"/>
                              <a:cs typeface="Arial" charset="0"/>
                            </a:rPr>
                            <m:t>⁡(</m:t>
                          </m:r>
                          <m:sSub>
                            <m:sSubPr>
                              <m:ctrlPr>
                                <a:rPr lang="pt-BR" altLang="pt-BR" sz="2800" b="0" i="1" smtClean="0">
                                  <a:solidFill>
                                    <a:srgbClr val="0000FF"/>
                                  </a:solidFill>
                                  <a:latin typeface="Cambria Math"/>
                                  <a:cs typeface="Arial" charset="0"/>
                                </a:rPr>
                              </m:ctrlPr>
                            </m:sSubPr>
                            <m:e>
                              <m:r>
                                <a:rPr lang="pt-BR" altLang="pt-BR" sz="2800" b="0" i="1" smtClean="0">
                                  <a:solidFill>
                                    <a:srgbClr val="0000FF"/>
                                  </a:solidFill>
                                  <a:latin typeface="Cambria Math"/>
                                  <a:cs typeface="Arial" charset="0"/>
                                </a:rPr>
                                <m:t>𝛾</m:t>
                              </m:r>
                            </m:e>
                            <m:sub>
                              <m:r>
                                <a:rPr lang="pt-BR" altLang="pt-BR" sz="2800" b="0" i="1" smtClean="0">
                                  <a:solidFill>
                                    <a:srgbClr val="0000FF"/>
                                  </a:solidFill>
                                  <a:latin typeface="Cambria Math"/>
                                  <a:cs typeface="Arial" charset="0"/>
                                </a:rPr>
                                <m:t>𝑖</m:t>
                              </m:r>
                            </m:sub>
                          </m:sSub>
                          <m:r>
                            <a:rPr lang="pt-BR" altLang="pt-BR" sz="2800" b="0" i="1" smtClean="0">
                              <a:solidFill>
                                <a:srgbClr val="0000FF"/>
                              </a:solidFill>
                              <a:latin typeface="Cambria Math"/>
                              <a:cs typeface="Arial" charset="0"/>
                            </a:rPr>
                            <m:t>)</m:t>
                          </m:r>
                        </m:e>
                      </m:nary>
                    </m:oMath>
                  </m:oMathPara>
                </a14:m>
                <a:endParaRPr lang="pt-BR" altLang="pt-BR" sz="2800" b="0" dirty="0" smtClean="0">
                  <a:solidFill>
                    <a:srgbClr val="0000FF"/>
                  </a:solidFill>
                  <a:cs typeface="Arial" charset="0"/>
                </a:endParaRPr>
              </a:p>
              <a:p>
                <a:pPr algn="just" eaLnBrk="1" hangingPunct="1">
                  <a:lnSpc>
                    <a:spcPct val="90000"/>
                  </a:lnSpc>
                  <a:spcBef>
                    <a:spcPct val="20000"/>
                  </a:spcBef>
                </a:pPr>
                <a:endParaRPr lang="pt-BR" altLang="pt-BR" sz="2000" b="0" dirty="0" smtClean="0">
                  <a:solidFill>
                    <a:srgbClr val="0000FF"/>
                  </a:solidFill>
                  <a:cs typeface="Arial" charset="0"/>
                </a:endParaRPr>
              </a:p>
              <a:p>
                <a:pPr algn="just" eaLnBrk="1" hangingPunct="1">
                  <a:lnSpc>
                    <a:spcPct val="90000"/>
                  </a:lnSpc>
                  <a:spcBef>
                    <a:spcPct val="20000"/>
                  </a:spcBef>
                </a:pPr>
                <a14:m>
                  <m:oMathPara xmlns:m="http://schemas.openxmlformats.org/officeDocument/2006/math">
                    <m:oMathParaPr>
                      <m:jc m:val="centerGroup"/>
                    </m:oMathParaPr>
                    <m:oMath xmlns:m="http://schemas.openxmlformats.org/officeDocument/2006/math">
                      <m:func>
                        <m:funcPr>
                          <m:ctrlPr>
                            <a:rPr lang="pt-BR" altLang="pt-BR" sz="2800" b="0" i="1" smtClean="0">
                              <a:solidFill>
                                <a:srgbClr val="0000FF"/>
                              </a:solidFill>
                              <a:latin typeface="Cambria Math"/>
                              <a:cs typeface="Arial" charset="0"/>
                            </a:rPr>
                          </m:ctrlPr>
                        </m:funcPr>
                        <m:fName>
                          <m:r>
                            <m:rPr>
                              <m:sty m:val="p"/>
                            </m:rPr>
                            <a:rPr lang="pt-BR" altLang="pt-BR" sz="2800" b="0" i="0" smtClean="0">
                              <a:solidFill>
                                <a:srgbClr val="0000FF"/>
                              </a:solidFill>
                              <a:latin typeface="Cambria Math"/>
                              <a:cs typeface="Arial" charset="0"/>
                            </a:rPr>
                            <m:t>ln</m:t>
                          </m:r>
                        </m:fName>
                        <m:e>
                          <m:d>
                            <m:dPr>
                              <m:ctrlPr>
                                <a:rPr lang="pt-BR" altLang="pt-BR" sz="2800" b="0" i="1" smtClean="0">
                                  <a:solidFill>
                                    <a:srgbClr val="0000FF"/>
                                  </a:solidFill>
                                  <a:latin typeface="Cambria Math"/>
                                  <a:cs typeface="Arial" charset="0"/>
                                </a:rPr>
                              </m:ctrlPr>
                            </m:dPr>
                            <m:e>
                              <m:sSub>
                                <m:sSubPr>
                                  <m:ctrlPr>
                                    <a:rPr lang="pt-BR" altLang="pt-BR" sz="2800" b="0" i="1" smtClean="0">
                                      <a:solidFill>
                                        <a:srgbClr val="0000FF"/>
                                      </a:solidFill>
                                      <a:latin typeface="Cambria Math"/>
                                      <a:cs typeface="Arial" charset="0"/>
                                    </a:rPr>
                                  </m:ctrlPr>
                                </m:sSubPr>
                                <m:e>
                                  <m:r>
                                    <a:rPr lang="pt-BR" altLang="pt-BR" sz="2800" b="0" i="1" smtClean="0">
                                      <a:solidFill>
                                        <a:srgbClr val="0000FF"/>
                                      </a:solidFill>
                                      <a:latin typeface="Cambria Math"/>
                                      <a:cs typeface="Arial" charset="0"/>
                                    </a:rPr>
                                    <m:t>𝛾</m:t>
                                  </m:r>
                                </m:e>
                                <m:sub>
                                  <m:r>
                                    <a:rPr lang="pt-BR" altLang="pt-BR" sz="2800" b="0" i="1" smtClean="0">
                                      <a:solidFill>
                                        <a:srgbClr val="0000FF"/>
                                      </a:solidFill>
                                      <a:latin typeface="Cambria Math"/>
                                      <a:cs typeface="Arial" charset="0"/>
                                    </a:rPr>
                                    <m:t>𝑖</m:t>
                                  </m:r>
                                </m:sub>
                              </m:sSub>
                            </m:e>
                          </m:d>
                        </m:e>
                      </m:func>
                      <m:r>
                        <a:rPr lang="pt-BR" altLang="pt-BR" sz="2800" b="0" i="1" smtClean="0">
                          <a:solidFill>
                            <a:srgbClr val="0000FF"/>
                          </a:solidFill>
                          <a:latin typeface="Cambria Math"/>
                          <a:cs typeface="Arial" charset="0"/>
                        </a:rPr>
                        <m:t>=</m:t>
                      </m:r>
                      <m:f>
                        <m:fPr>
                          <m:ctrlPr>
                            <a:rPr lang="pt-BR" altLang="pt-BR" sz="2800" b="0" i="1" smtClean="0">
                              <a:solidFill>
                                <a:srgbClr val="0000FF"/>
                              </a:solidFill>
                              <a:latin typeface="Cambria Math"/>
                              <a:cs typeface="Arial" charset="0"/>
                            </a:rPr>
                          </m:ctrlPr>
                        </m:fPr>
                        <m:num>
                          <m:sSubSup>
                            <m:sSubSupPr>
                              <m:ctrlPr>
                                <a:rPr lang="pt-BR" altLang="pt-BR" sz="2800" b="0" i="1" smtClean="0">
                                  <a:solidFill>
                                    <a:srgbClr val="0000FF"/>
                                  </a:solidFill>
                                  <a:latin typeface="Cambria Math"/>
                                  <a:cs typeface="Arial" charset="0"/>
                                </a:rPr>
                              </m:ctrlPr>
                            </m:sSubSupPr>
                            <m:e>
                              <m:r>
                                <a:rPr lang="pt-BR" altLang="pt-BR" sz="2800" b="0" i="1" smtClean="0">
                                  <a:solidFill>
                                    <a:srgbClr val="0000FF"/>
                                  </a:solidFill>
                                  <a:latin typeface="Cambria Math"/>
                                  <a:cs typeface="Arial" charset="0"/>
                                </a:rPr>
                                <m:t>𝜇</m:t>
                              </m:r>
                            </m:e>
                            <m:sub>
                              <m:r>
                                <a:rPr lang="pt-BR" altLang="pt-BR" sz="2800" b="0" i="1" smtClean="0">
                                  <a:solidFill>
                                    <a:srgbClr val="0000FF"/>
                                  </a:solidFill>
                                  <a:latin typeface="Cambria Math"/>
                                  <a:cs typeface="Arial" charset="0"/>
                                </a:rPr>
                                <m:t>𝑖</m:t>
                              </m:r>
                            </m:sub>
                            <m:sup>
                              <m:r>
                                <a:rPr lang="pt-BR" altLang="pt-BR" sz="2800" b="0" i="1" smtClean="0">
                                  <a:solidFill>
                                    <a:srgbClr val="0000FF"/>
                                  </a:solidFill>
                                  <a:latin typeface="Cambria Math"/>
                                  <a:cs typeface="Arial" charset="0"/>
                                </a:rPr>
                                <m:t>𝐸</m:t>
                              </m:r>
                            </m:sup>
                          </m:sSubSup>
                        </m:num>
                        <m:den>
                          <m:r>
                            <a:rPr lang="pt-BR" altLang="pt-BR" sz="2800" b="0" i="1" smtClean="0">
                              <a:solidFill>
                                <a:srgbClr val="0000FF"/>
                              </a:solidFill>
                              <a:latin typeface="Cambria Math"/>
                              <a:cs typeface="Arial" charset="0"/>
                            </a:rPr>
                            <m:t>𝑅𝑇</m:t>
                          </m:r>
                        </m:den>
                      </m:f>
                      <m:r>
                        <a:rPr lang="pt-BR" altLang="pt-BR" sz="2800" b="0" i="1" smtClean="0">
                          <a:solidFill>
                            <a:srgbClr val="0000FF"/>
                          </a:solidFill>
                          <a:latin typeface="Cambria Math"/>
                          <a:cs typeface="Arial" charset="0"/>
                        </a:rPr>
                        <m:t>=</m:t>
                      </m:r>
                      <m:sSub>
                        <m:sSubPr>
                          <m:ctrlPr>
                            <a:rPr lang="pt-BR" altLang="pt-BR" sz="2800" b="0" i="1" smtClean="0">
                              <a:solidFill>
                                <a:srgbClr val="0000FF"/>
                              </a:solidFill>
                              <a:latin typeface="Cambria Math"/>
                              <a:cs typeface="Arial" charset="0"/>
                            </a:rPr>
                          </m:ctrlPr>
                        </m:sSubPr>
                        <m:e>
                          <m:d>
                            <m:dPr>
                              <m:ctrlPr>
                                <a:rPr lang="pt-BR" altLang="pt-BR" sz="2800" b="0" i="1" smtClean="0">
                                  <a:solidFill>
                                    <a:srgbClr val="0000FF"/>
                                  </a:solidFill>
                                  <a:latin typeface="Cambria Math"/>
                                  <a:cs typeface="Arial" charset="0"/>
                                </a:rPr>
                              </m:ctrlPr>
                            </m:dPr>
                            <m:e>
                              <m:f>
                                <m:fPr>
                                  <m:ctrlPr>
                                    <a:rPr lang="pt-BR" altLang="pt-BR" sz="2800" b="0" i="1" smtClean="0">
                                      <a:solidFill>
                                        <a:srgbClr val="0000FF"/>
                                      </a:solidFill>
                                      <a:latin typeface="Cambria Math"/>
                                      <a:cs typeface="Arial" charset="0"/>
                                    </a:rPr>
                                  </m:ctrlPr>
                                </m:fPr>
                                <m:num>
                                  <m:r>
                                    <a:rPr lang="pt-BR" altLang="pt-BR" sz="2800" b="0" i="1" smtClean="0">
                                      <a:solidFill>
                                        <a:srgbClr val="0000FF"/>
                                      </a:solidFill>
                                      <a:latin typeface="Cambria Math"/>
                                      <a:ea typeface="Cambria Math"/>
                                      <a:cs typeface="Arial" charset="0"/>
                                    </a:rPr>
                                    <m:t>𝜕</m:t>
                                  </m:r>
                                </m:num>
                                <m:den>
                                  <m:r>
                                    <a:rPr lang="pt-BR" altLang="pt-BR" sz="2800" b="0" i="1" smtClean="0">
                                      <a:solidFill>
                                        <a:srgbClr val="0000FF"/>
                                      </a:solidFill>
                                      <a:latin typeface="Cambria Math"/>
                                      <a:ea typeface="Cambria Math"/>
                                      <a:cs typeface="Arial" charset="0"/>
                                    </a:rPr>
                                    <m:t>𝜕</m:t>
                                  </m:r>
                                  <m:sSub>
                                    <m:sSubPr>
                                      <m:ctrlPr>
                                        <a:rPr lang="pt-BR" altLang="pt-BR" sz="2800" b="0" i="1" smtClean="0">
                                          <a:solidFill>
                                            <a:srgbClr val="0000FF"/>
                                          </a:solidFill>
                                          <a:latin typeface="Cambria Math"/>
                                          <a:ea typeface="Cambria Math"/>
                                          <a:cs typeface="Arial" charset="0"/>
                                        </a:rPr>
                                      </m:ctrlPr>
                                    </m:sSubPr>
                                    <m:e>
                                      <m:r>
                                        <a:rPr lang="pt-BR" altLang="pt-BR" sz="2800" b="0" i="1" smtClean="0">
                                          <a:solidFill>
                                            <a:srgbClr val="0000FF"/>
                                          </a:solidFill>
                                          <a:latin typeface="Cambria Math"/>
                                          <a:ea typeface="Cambria Math"/>
                                          <a:cs typeface="Arial" charset="0"/>
                                        </a:rPr>
                                        <m:t>𝑛</m:t>
                                      </m:r>
                                    </m:e>
                                    <m:sub>
                                      <m:r>
                                        <a:rPr lang="pt-BR" altLang="pt-BR" sz="2800" b="0" i="1" smtClean="0">
                                          <a:solidFill>
                                            <a:srgbClr val="0000FF"/>
                                          </a:solidFill>
                                          <a:latin typeface="Cambria Math"/>
                                          <a:ea typeface="Cambria Math"/>
                                          <a:cs typeface="Arial" charset="0"/>
                                        </a:rPr>
                                        <m:t>𝑖</m:t>
                                      </m:r>
                                    </m:sub>
                                  </m:sSub>
                                </m:den>
                              </m:f>
                              <m:f>
                                <m:fPr>
                                  <m:ctrlPr>
                                    <a:rPr lang="pt-BR" altLang="pt-BR" sz="2800" b="0" i="1" smtClean="0">
                                      <a:solidFill>
                                        <a:srgbClr val="0000FF"/>
                                      </a:solidFill>
                                      <a:latin typeface="Cambria Math"/>
                                      <a:cs typeface="Arial" charset="0"/>
                                    </a:rPr>
                                  </m:ctrlPr>
                                </m:fPr>
                                <m:num>
                                  <m:r>
                                    <a:rPr lang="pt-BR" altLang="pt-BR" sz="2800" b="0" i="1" smtClean="0">
                                      <a:solidFill>
                                        <a:srgbClr val="0000FF"/>
                                      </a:solidFill>
                                      <a:latin typeface="Cambria Math"/>
                                      <a:cs typeface="Arial" charset="0"/>
                                    </a:rPr>
                                    <m:t>𝑛</m:t>
                                  </m:r>
                                  <m:sSup>
                                    <m:sSupPr>
                                      <m:ctrlPr>
                                        <a:rPr lang="pt-BR" altLang="pt-BR" sz="2800" b="0" i="1" smtClean="0">
                                          <a:solidFill>
                                            <a:srgbClr val="0000FF"/>
                                          </a:solidFill>
                                          <a:latin typeface="Cambria Math"/>
                                          <a:cs typeface="Arial" charset="0"/>
                                        </a:rPr>
                                      </m:ctrlPr>
                                    </m:sSupPr>
                                    <m:e>
                                      <m:r>
                                        <a:rPr lang="pt-BR" altLang="pt-BR" sz="2800" b="0" i="1" smtClean="0">
                                          <a:solidFill>
                                            <a:srgbClr val="0000FF"/>
                                          </a:solidFill>
                                          <a:latin typeface="Cambria Math"/>
                                          <a:cs typeface="Arial" charset="0"/>
                                        </a:rPr>
                                        <m:t>𝐺</m:t>
                                      </m:r>
                                    </m:e>
                                    <m:sup>
                                      <m:r>
                                        <a:rPr lang="pt-BR" altLang="pt-BR" sz="2800" b="0" i="1" smtClean="0">
                                          <a:solidFill>
                                            <a:srgbClr val="0000FF"/>
                                          </a:solidFill>
                                          <a:latin typeface="Cambria Math"/>
                                          <a:cs typeface="Arial" charset="0"/>
                                        </a:rPr>
                                        <m:t>𝐸</m:t>
                                      </m:r>
                                    </m:sup>
                                  </m:sSup>
                                </m:num>
                                <m:den>
                                  <m:r>
                                    <a:rPr lang="pt-BR" altLang="pt-BR" sz="2800" b="0" i="1" smtClean="0">
                                      <a:solidFill>
                                        <a:srgbClr val="0000FF"/>
                                      </a:solidFill>
                                      <a:latin typeface="Cambria Math"/>
                                      <a:cs typeface="Arial" charset="0"/>
                                    </a:rPr>
                                    <m:t>𝑅𝑇</m:t>
                                  </m:r>
                                </m:den>
                              </m:f>
                            </m:e>
                          </m:d>
                        </m:e>
                        <m:sub>
                          <m:r>
                            <a:rPr lang="pt-BR" altLang="pt-BR" sz="2800" b="0" i="1" smtClean="0">
                              <a:solidFill>
                                <a:srgbClr val="0000FF"/>
                              </a:solidFill>
                              <a:latin typeface="Cambria Math"/>
                              <a:cs typeface="Arial" charset="0"/>
                            </a:rPr>
                            <m:t>𝑇</m:t>
                          </m:r>
                          <m:r>
                            <a:rPr lang="pt-BR" altLang="pt-BR" sz="2800" b="0" i="1" smtClean="0">
                              <a:solidFill>
                                <a:srgbClr val="0000FF"/>
                              </a:solidFill>
                              <a:latin typeface="Cambria Math"/>
                              <a:cs typeface="Arial" charset="0"/>
                            </a:rPr>
                            <m:t>,</m:t>
                          </m:r>
                          <m:r>
                            <a:rPr lang="pt-BR" altLang="pt-BR" sz="2800" b="0" i="1" smtClean="0">
                              <a:solidFill>
                                <a:srgbClr val="0000FF"/>
                              </a:solidFill>
                              <a:latin typeface="Cambria Math"/>
                              <a:cs typeface="Arial" charset="0"/>
                            </a:rPr>
                            <m:t>𝑃</m:t>
                          </m:r>
                          <m:r>
                            <a:rPr lang="pt-BR" altLang="pt-BR" sz="2800" b="0" i="1" smtClean="0">
                              <a:solidFill>
                                <a:srgbClr val="0000FF"/>
                              </a:solidFill>
                              <a:latin typeface="Cambria Math"/>
                              <a:cs typeface="Arial" charset="0"/>
                            </a:rPr>
                            <m:t>,</m:t>
                          </m:r>
                          <m:sSub>
                            <m:sSubPr>
                              <m:ctrlPr>
                                <a:rPr lang="pt-BR" altLang="pt-BR" sz="2800" b="0" i="1" smtClean="0">
                                  <a:solidFill>
                                    <a:srgbClr val="0000FF"/>
                                  </a:solidFill>
                                  <a:latin typeface="Cambria Math"/>
                                  <a:cs typeface="Arial" charset="0"/>
                                </a:rPr>
                              </m:ctrlPr>
                            </m:sSubPr>
                            <m:e>
                              <m:r>
                                <a:rPr lang="pt-BR" altLang="pt-BR" sz="2800" b="0" i="1" smtClean="0">
                                  <a:solidFill>
                                    <a:srgbClr val="0000FF"/>
                                  </a:solidFill>
                                  <a:latin typeface="Cambria Math"/>
                                  <a:cs typeface="Arial" charset="0"/>
                                </a:rPr>
                                <m:t>𝑛</m:t>
                              </m:r>
                            </m:e>
                            <m:sub>
                              <m:r>
                                <a:rPr lang="pt-BR" altLang="pt-BR" sz="2800" b="0" i="1" smtClean="0">
                                  <a:solidFill>
                                    <a:srgbClr val="0000FF"/>
                                  </a:solidFill>
                                  <a:latin typeface="Cambria Math"/>
                                  <a:cs typeface="Arial" charset="0"/>
                                </a:rPr>
                                <m:t>𝑗</m:t>
                              </m:r>
                              <m:r>
                                <a:rPr lang="pt-BR" altLang="pt-BR" sz="2800" b="0" i="1" smtClean="0">
                                  <a:solidFill>
                                    <a:srgbClr val="0000FF"/>
                                  </a:solidFill>
                                  <a:latin typeface="Cambria Math"/>
                                  <a:ea typeface="Cambria Math"/>
                                  <a:cs typeface="Arial" charset="0"/>
                                </a:rPr>
                                <m:t>≠</m:t>
                              </m:r>
                              <m:r>
                                <a:rPr lang="pt-BR" altLang="pt-BR" sz="2800" b="0" i="1" smtClean="0">
                                  <a:solidFill>
                                    <a:srgbClr val="0000FF"/>
                                  </a:solidFill>
                                  <a:latin typeface="Cambria Math"/>
                                  <a:ea typeface="Cambria Math"/>
                                  <a:cs typeface="Arial" charset="0"/>
                                </a:rPr>
                                <m:t>𝑖</m:t>
                              </m:r>
                            </m:sub>
                          </m:sSub>
                        </m:sub>
                      </m:sSub>
                    </m:oMath>
                  </m:oMathPara>
                </a14:m>
                <a:endParaRPr lang="pt-BR" altLang="pt-BR" sz="2800" b="0" dirty="0" smtClean="0">
                  <a:solidFill>
                    <a:srgbClr val="0000FF"/>
                  </a:solidFill>
                  <a:cs typeface="Arial" charset="0"/>
                </a:endParaRPr>
              </a:p>
              <a:p>
                <a:pPr algn="just" eaLnBrk="1" hangingPunct="1">
                  <a:lnSpc>
                    <a:spcPct val="90000"/>
                  </a:lnSpc>
                  <a:spcBef>
                    <a:spcPct val="20000"/>
                  </a:spcBef>
                </a:pPr>
                <a:endParaRPr lang="pt-BR" altLang="pt-BR" sz="2000" dirty="0" smtClean="0">
                  <a:solidFill>
                    <a:srgbClr val="0000FF"/>
                  </a:solidFill>
                  <a:cs typeface="Arial" charset="0"/>
                </a:endParaRPr>
              </a:p>
              <a:p>
                <a:pPr algn="just" eaLnBrk="1" hangingPunct="1">
                  <a:lnSpc>
                    <a:spcPct val="90000"/>
                  </a:lnSpc>
                  <a:spcBef>
                    <a:spcPct val="20000"/>
                  </a:spcBef>
                </a:pPr>
                <a14:m>
                  <m:oMathPara xmlns:m="http://schemas.openxmlformats.org/officeDocument/2006/math">
                    <m:oMathParaPr>
                      <m:jc m:val="centerGroup"/>
                    </m:oMathParaPr>
                    <m:oMath xmlns:m="http://schemas.openxmlformats.org/officeDocument/2006/math">
                      <m:f>
                        <m:fPr>
                          <m:ctrlPr>
                            <a:rPr lang="pt-BR" altLang="pt-BR" sz="2800" b="0" i="1" smtClean="0">
                              <a:solidFill>
                                <a:srgbClr val="0000FF"/>
                              </a:solidFill>
                              <a:latin typeface="Cambria Math"/>
                              <a:cs typeface="Arial" charset="0"/>
                            </a:rPr>
                          </m:ctrlPr>
                        </m:fPr>
                        <m:num>
                          <m:sSup>
                            <m:sSupPr>
                              <m:ctrlPr>
                                <a:rPr lang="pt-BR" altLang="pt-BR" sz="2800" b="0" i="1" smtClean="0">
                                  <a:solidFill>
                                    <a:srgbClr val="0000FF"/>
                                  </a:solidFill>
                                  <a:latin typeface="Cambria Math"/>
                                  <a:cs typeface="Arial" charset="0"/>
                                </a:rPr>
                              </m:ctrlPr>
                            </m:sSupPr>
                            <m:e>
                              <m:r>
                                <a:rPr lang="pt-BR" altLang="pt-BR" sz="2800" b="0" i="1" smtClean="0">
                                  <a:solidFill>
                                    <a:srgbClr val="0000FF"/>
                                  </a:solidFill>
                                  <a:latin typeface="Cambria Math"/>
                                  <a:cs typeface="Arial" charset="0"/>
                                </a:rPr>
                                <m:t>𝐻</m:t>
                              </m:r>
                            </m:e>
                            <m:sup>
                              <m:r>
                                <a:rPr lang="pt-BR" altLang="pt-BR" sz="2800" b="0" i="1" smtClean="0">
                                  <a:solidFill>
                                    <a:srgbClr val="0000FF"/>
                                  </a:solidFill>
                                  <a:latin typeface="Cambria Math"/>
                                  <a:cs typeface="Arial" charset="0"/>
                                </a:rPr>
                                <m:t>𝐸</m:t>
                              </m:r>
                            </m:sup>
                          </m:sSup>
                        </m:num>
                        <m:den>
                          <m:r>
                            <a:rPr lang="pt-BR" altLang="pt-BR" sz="2800" b="0" i="1" smtClean="0">
                              <a:solidFill>
                                <a:srgbClr val="0000FF"/>
                              </a:solidFill>
                              <a:latin typeface="Cambria Math"/>
                              <a:cs typeface="Arial" charset="0"/>
                            </a:rPr>
                            <m:t>𝑅</m:t>
                          </m:r>
                          <m:sSup>
                            <m:sSupPr>
                              <m:ctrlPr>
                                <a:rPr lang="pt-BR" altLang="pt-BR" sz="2800" b="0" i="1" smtClean="0">
                                  <a:solidFill>
                                    <a:srgbClr val="0000FF"/>
                                  </a:solidFill>
                                  <a:latin typeface="Cambria Math"/>
                                  <a:cs typeface="Arial" charset="0"/>
                                </a:rPr>
                              </m:ctrlPr>
                            </m:sSupPr>
                            <m:e>
                              <m:r>
                                <a:rPr lang="pt-BR" altLang="pt-BR" sz="2800" b="0" i="1" smtClean="0">
                                  <a:solidFill>
                                    <a:srgbClr val="0000FF"/>
                                  </a:solidFill>
                                  <a:latin typeface="Cambria Math"/>
                                  <a:cs typeface="Arial" charset="0"/>
                                </a:rPr>
                                <m:t>𝑇</m:t>
                              </m:r>
                            </m:e>
                            <m:sup>
                              <m:r>
                                <a:rPr lang="pt-BR" altLang="pt-BR" sz="2800" b="0" i="1" smtClean="0">
                                  <a:solidFill>
                                    <a:srgbClr val="0000FF"/>
                                  </a:solidFill>
                                  <a:latin typeface="Cambria Math"/>
                                  <a:cs typeface="Arial" charset="0"/>
                                </a:rPr>
                                <m:t>2</m:t>
                              </m:r>
                            </m:sup>
                          </m:sSup>
                        </m:den>
                      </m:f>
                      <m:r>
                        <a:rPr lang="pt-BR" altLang="pt-BR" sz="2800" b="0" i="1" smtClean="0">
                          <a:solidFill>
                            <a:srgbClr val="0000FF"/>
                          </a:solidFill>
                          <a:latin typeface="Cambria Math"/>
                          <a:cs typeface="Arial" charset="0"/>
                        </a:rPr>
                        <m:t>=</m:t>
                      </m:r>
                      <m:r>
                        <a:rPr lang="pt-BR" altLang="pt-BR" sz="2800" b="0" i="1" smtClean="0">
                          <a:solidFill>
                            <a:srgbClr val="0000FF"/>
                          </a:solidFill>
                          <a:latin typeface="Cambria Math"/>
                          <a:cs typeface="Arial" charset="0"/>
                        </a:rPr>
                        <m:t>−</m:t>
                      </m:r>
                      <m:sSub>
                        <m:sSubPr>
                          <m:ctrlPr>
                            <a:rPr lang="pt-BR" altLang="pt-BR" sz="2800" b="0" i="1" smtClean="0">
                              <a:solidFill>
                                <a:srgbClr val="0000FF"/>
                              </a:solidFill>
                              <a:latin typeface="Cambria Math"/>
                              <a:cs typeface="Arial" charset="0"/>
                            </a:rPr>
                          </m:ctrlPr>
                        </m:sSubPr>
                        <m:e>
                          <m:d>
                            <m:dPr>
                              <m:ctrlPr>
                                <a:rPr lang="pt-BR" altLang="pt-BR" sz="2800" b="0" i="1" smtClean="0">
                                  <a:solidFill>
                                    <a:srgbClr val="0000FF"/>
                                  </a:solidFill>
                                  <a:latin typeface="Cambria Math"/>
                                  <a:cs typeface="Arial" charset="0"/>
                                </a:rPr>
                              </m:ctrlPr>
                            </m:dPr>
                            <m:e>
                              <m:f>
                                <m:fPr>
                                  <m:ctrlPr>
                                    <a:rPr lang="pt-BR" altLang="pt-BR" sz="2800" b="0" i="1" smtClean="0">
                                      <a:solidFill>
                                        <a:srgbClr val="0000FF"/>
                                      </a:solidFill>
                                      <a:latin typeface="Cambria Math"/>
                                      <a:cs typeface="Arial" charset="0"/>
                                    </a:rPr>
                                  </m:ctrlPr>
                                </m:fPr>
                                <m:num>
                                  <m:r>
                                    <a:rPr lang="pt-BR" altLang="pt-BR" sz="2800" b="0" i="1" smtClean="0">
                                      <a:solidFill>
                                        <a:srgbClr val="0000FF"/>
                                      </a:solidFill>
                                      <a:latin typeface="Cambria Math"/>
                                      <a:ea typeface="Cambria Math"/>
                                      <a:cs typeface="Arial" charset="0"/>
                                    </a:rPr>
                                    <m:t>𝜕</m:t>
                                  </m:r>
                                </m:num>
                                <m:den>
                                  <m:r>
                                    <a:rPr lang="pt-BR" altLang="pt-BR" sz="2800" b="0" i="1" smtClean="0">
                                      <a:solidFill>
                                        <a:srgbClr val="0000FF"/>
                                      </a:solidFill>
                                      <a:latin typeface="Cambria Math"/>
                                      <a:ea typeface="Cambria Math"/>
                                      <a:cs typeface="Arial" charset="0"/>
                                    </a:rPr>
                                    <m:t>𝜕</m:t>
                                  </m:r>
                                  <m:r>
                                    <a:rPr lang="pt-BR" altLang="pt-BR" sz="2800" b="0" i="1" smtClean="0">
                                      <a:solidFill>
                                        <a:srgbClr val="0000FF"/>
                                      </a:solidFill>
                                      <a:latin typeface="Cambria Math"/>
                                      <a:ea typeface="Cambria Math"/>
                                      <a:cs typeface="Arial" charset="0"/>
                                    </a:rPr>
                                    <m:t>𝑇</m:t>
                                  </m:r>
                                </m:den>
                              </m:f>
                              <m:f>
                                <m:fPr>
                                  <m:ctrlPr>
                                    <a:rPr lang="pt-BR" altLang="pt-BR" sz="2800" b="0" i="1" smtClean="0">
                                      <a:solidFill>
                                        <a:srgbClr val="0000FF"/>
                                      </a:solidFill>
                                      <a:latin typeface="Cambria Math"/>
                                      <a:cs typeface="Arial" charset="0"/>
                                    </a:rPr>
                                  </m:ctrlPr>
                                </m:fPr>
                                <m:num>
                                  <m:sSup>
                                    <m:sSupPr>
                                      <m:ctrlPr>
                                        <a:rPr lang="pt-BR" altLang="pt-BR" sz="2800" b="0" i="1" smtClean="0">
                                          <a:solidFill>
                                            <a:srgbClr val="0000FF"/>
                                          </a:solidFill>
                                          <a:latin typeface="Cambria Math"/>
                                          <a:cs typeface="Arial" charset="0"/>
                                        </a:rPr>
                                      </m:ctrlPr>
                                    </m:sSupPr>
                                    <m:e>
                                      <m:r>
                                        <a:rPr lang="pt-BR" altLang="pt-BR" sz="2800" b="0" i="1" smtClean="0">
                                          <a:solidFill>
                                            <a:srgbClr val="0000FF"/>
                                          </a:solidFill>
                                          <a:latin typeface="Cambria Math"/>
                                          <a:cs typeface="Arial" charset="0"/>
                                        </a:rPr>
                                        <m:t>𝐺</m:t>
                                      </m:r>
                                    </m:e>
                                    <m:sup>
                                      <m:r>
                                        <a:rPr lang="pt-BR" altLang="pt-BR" sz="2800" b="0" i="1" smtClean="0">
                                          <a:solidFill>
                                            <a:srgbClr val="0000FF"/>
                                          </a:solidFill>
                                          <a:latin typeface="Cambria Math"/>
                                          <a:cs typeface="Arial" charset="0"/>
                                        </a:rPr>
                                        <m:t>𝐸</m:t>
                                      </m:r>
                                    </m:sup>
                                  </m:sSup>
                                </m:num>
                                <m:den>
                                  <m:r>
                                    <a:rPr lang="pt-BR" altLang="pt-BR" sz="2800" b="0" i="1" smtClean="0">
                                      <a:solidFill>
                                        <a:srgbClr val="0000FF"/>
                                      </a:solidFill>
                                      <a:latin typeface="Cambria Math"/>
                                      <a:cs typeface="Arial" charset="0"/>
                                    </a:rPr>
                                    <m:t>𝑅𝑇</m:t>
                                  </m:r>
                                </m:den>
                              </m:f>
                            </m:e>
                          </m:d>
                        </m:e>
                        <m:sub>
                          <m:r>
                            <a:rPr lang="pt-BR" altLang="pt-BR" sz="2800" b="0" i="1" smtClean="0">
                              <a:solidFill>
                                <a:srgbClr val="0000FF"/>
                              </a:solidFill>
                              <a:latin typeface="Cambria Math"/>
                              <a:cs typeface="Arial" charset="0"/>
                            </a:rPr>
                            <m:t>𝑃</m:t>
                          </m:r>
                          <m:r>
                            <a:rPr lang="pt-BR" altLang="pt-BR" sz="2800" b="0" i="1" smtClean="0">
                              <a:solidFill>
                                <a:srgbClr val="0000FF"/>
                              </a:solidFill>
                              <a:latin typeface="Cambria Math"/>
                              <a:cs typeface="Arial" charset="0"/>
                            </a:rPr>
                            <m:t>,</m:t>
                          </m:r>
                          <m:bar>
                            <m:barPr>
                              <m:ctrlPr>
                                <a:rPr lang="pt-BR" altLang="pt-BR" sz="2800" b="0" i="1" smtClean="0">
                                  <a:solidFill>
                                    <a:srgbClr val="0000FF"/>
                                  </a:solidFill>
                                  <a:latin typeface="Cambria Math"/>
                                  <a:cs typeface="Arial" charset="0"/>
                                </a:rPr>
                              </m:ctrlPr>
                            </m:barPr>
                            <m:e>
                              <m:r>
                                <a:rPr lang="pt-BR" altLang="pt-BR" sz="2800" b="0" i="1" smtClean="0">
                                  <a:solidFill>
                                    <a:srgbClr val="0000FF"/>
                                  </a:solidFill>
                                  <a:latin typeface="Cambria Math"/>
                                  <a:cs typeface="Arial" charset="0"/>
                                </a:rPr>
                                <m:t>𝑛</m:t>
                              </m:r>
                            </m:e>
                          </m:bar>
                          <m:r>
                            <a:rPr lang="pt-BR" altLang="pt-BR" sz="2800" b="0" i="1" smtClean="0">
                              <a:solidFill>
                                <a:srgbClr val="0000FF"/>
                              </a:solidFill>
                              <a:latin typeface="Cambria Math"/>
                              <a:cs typeface="Arial" charset="0"/>
                            </a:rPr>
                            <m:t> </m:t>
                          </m:r>
                        </m:sub>
                      </m:sSub>
                    </m:oMath>
                  </m:oMathPara>
                </a14:m>
                <a:endParaRPr lang="pt-BR" altLang="pt-BR" sz="2800" dirty="0">
                  <a:solidFill>
                    <a:srgbClr val="0000FF"/>
                  </a:solidFill>
                  <a:cs typeface="Arial" charset="0"/>
                </a:endParaRPr>
              </a:p>
            </p:txBody>
          </p:sp>
        </mc:Choice>
        <mc:Fallback>
          <p:sp>
            <p:nvSpPr>
              <p:cNvPr id="1029" name="Rectangle 5"/>
              <p:cNvSpPr>
                <a:spLocks noRot="1" noChangeAspect="1" noMove="1" noResize="1" noEditPoints="1" noAdjustHandles="1" noChangeArrowheads="1" noChangeShapeType="1" noTextEdit="1"/>
              </p:cNvSpPr>
              <p:nvPr/>
            </p:nvSpPr>
            <p:spPr bwMode="auto">
              <a:xfrm>
                <a:off x="146050" y="188913"/>
                <a:ext cx="8747125" cy="6552455"/>
              </a:xfrm>
              <a:prstGeom prst="rect">
                <a:avLst/>
              </a:prstGeom>
              <a:blipFill rotWithShape="1">
                <a:blip r:embed="rId2"/>
                <a:stretch>
                  <a:fillRect l="-1463" t="-1581" r="-1394"/>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noFill/>
                  </a:rPr>
                  <a:t> </a:t>
                </a:r>
              </a:p>
            </p:txBody>
          </p:sp>
        </mc:Fallback>
      </mc:AlternateContent>
    </p:spTree>
    <p:extLst>
      <p:ext uri="{BB962C8B-B14F-4D97-AF65-F5344CB8AC3E}">
        <p14:creationId xmlns:p14="http://schemas.microsoft.com/office/powerpoint/2010/main" val="3099994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9388" y="260350"/>
            <a:ext cx="87852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1255713" indent="-285750" eaLnBrk="0" hangingPunct="0">
              <a:spcBef>
                <a:spcPct val="20000"/>
              </a:spcBef>
              <a:buChar char="–"/>
              <a:defRPr sz="2800">
                <a:solidFill>
                  <a:schemeClr val="tx1"/>
                </a:solidFill>
                <a:latin typeface="Arial" charset="0"/>
              </a:defRPr>
            </a:lvl2pPr>
            <a:lvl3pPr marL="1435100" indent="-228600" eaLnBrk="0" hangingPunct="0">
              <a:spcBef>
                <a:spcPct val="20000"/>
              </a:spcBef>
              <a:buChar char="•"/>
              <a:defRPr sz="2400">
                <a:solidFill>
                  <a:schemeClr val="tx1"/>
                </a:solidFill>
                <a:latin typeface="Arial" charset="0"/>
              </a:defRPr>
            </a:lvl3pPr>
            <a:lvl4pPr marL="1614488"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85000"/>
              </a:lnSpc>
              <a:buFontTx/>
              <a:buNone/>
            </a:pPr>
            <a:r>
              <a:rPr lang="pt-BR" altLang="pt-BR" sz="2800" dirty="0" smtClean="0">
                <a:solidFill>
                  <a:srgbClr val="0000FF"/>
                </a:solidFill>
              </a:rPr>
              <a:t>Para mistura binária, o modelo fica:</a:t>
            </a:r>
            <a:endParaRPr lang="pt-BR" altLang="pt-BR" sz="2800" dirty="0">
              <a:solidFill>
                <a:srgbClr val="0000FF"/>
              </a:solidFill>
            </a:endParaRPr>
          </a:p>
        </p:txBody>
      </p:sp>
      <p:graphicFrame>
        <p:nvGraphicFramePr>
          <p:cNvPr id="16389" name="Object 8"/>
          <p:cNvGraphicFramePr>
            <a:graphicFrameLocks noChangeAspect="1"/>
          </p:cNvGraphicFramePr>
          <p:nvPr>
            <p:extLst>
              <p:ext uri="{D42A27DB-BD31-4B8C-83A1-F6EECF244321}">
                <p14:modId xmlns:p14="http://schemas.microsoft.com/office/powerpoint/2010/main" val="761207879"/>
              </p:ext>
            </p:extLst>
          </p:nvPr>
        </p:nvGraphicFramePr>
        <p:xfrm>
          <a:off x="1176338" y="2318891"/>
          <a:ext cx="6869112" cy="1254125"/>
        </p:xfrm>
        <a:graphic>
          <a:graphicData uri="http://schemas.openxmlformats.org/presentationml/2006/ole">
            <mc:AlternateContent xmlns:mc="http://schemas.openxmlformats.org/markup-compatibility/2006">
              <mc:Choice xmlns:v="urn:schemas-microsoft-com:vml" Requires="v">
                <p:oleObj spid="_x0000_s43010" name="Equação" r:id="rId3" imgW="6858000" imgH="1244520" progId="Equation.3">
                  <p:embed/>
                </p:oleObj>
              </mc:Choice>
              <mc:Fallback>
                <p:oleObj name="Equação" r:id="rId3" imgW="6858000" imgH="1244520" progId="Equation.3">
                  <p:embed/>
                  <p:pic>
                    <p:nvPicPr>
                      <p:cNvPr id="0" name=""/>
                      <p:cNvPicPr>
                        <a:picLocks noChangeAspect="1" noChangeArrowheads="1"/>
                      </p:cNvPicPr>
                      <p:nvPr/>
                    </p:nvPicPr>
                    <p:blipFill>
                      <a:blip r:embed="rId4"/>
                      <a:srcRect/>
                      <a:stretch>
                        <a:fillRect/>
                      </a:stretch>
                    </p:blipFill>
                    <p:spPr bwMode="auto">
                      <a:xfrm>
                        <a:off x="1176338" y="2318891"/>
                        <a:ext cx="6869112"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to 2"/>
          <p:cNvGraphicFramePr>
            <a:graphicFrameLocks noChangeAspect="1"/>
          </p:cNvGraphicFramePr>
          <p:nvPr>
            <p:extLst>
              <p:ext uri="{D42A27DB-BD31-4B8C-83A1-F6EECF244321}">
                <p14:modId xmlns:p14="http://schemas.microsoft.com/office/powerpoint/2010/main" val="1411804708"/>
              </p:ext>
            </p:extLst>
          </p:nvPr>
        </p:nvGraphicFramePr>
        <p:xfrm>
          <a:off x="1250950" y="5208588"/>
          <a:ext cx="7023100" cy="523875"/>
        </p:xfrm>
        <a:graphic>
          <a:graphicData uri="http://schemas.openxmlformats.org/presentationml/2006/ole">
            <mc:AlternateContent xmlns:mc="http://schemas.openxmlformats.org/markup-compatibility/2006">
              <mc:Choice xmlns:v="urn:schemas-microsoft-com:vml" Requires="v">
                <p:oleObj spid="_x0000_s43011" name="Equação" r:id="rId5" imgW="7010280" imgH="520560" progId="Equation.3">
                  <p:embed/>
                </p:oleObj>
              </mc:Choice>
              <mc:Fallback>
                <p:oleObj name="Equação" r:id="rId5" imgW="7010280" imgH="520560" progId="Equation.3">
                  <p:embed/>
                  <p:pic>
                    <p:nvPicPr>
                      <p:cNvPr id="0" name=""/>
                      <p:cNvPicPr>
                        <a:picLocks noChangeAspect="1" noChangeArrowheads="1"/>
                      </p:cNvPicPr>
                      <p:nvPr/>
                    </p:nvPicPr>
                    <p:blipFill>
                      <a:blip r:embed="rId6"/>
                      <a:srcRect/>
                      <a:stretch>
                        <a:fillRect/>
                      </a:stretch>
                    </p:blipFill>
                    <p:spPr bwMode="auto">
                      <a:xfrm>
                        <a:off x="1250950" y="5208588"/>
                        <a:ext cx="70231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Objeto 3"/>
          <p:cNvGraphicFramePr>
            <a:graphicFrameLocks noChangeAspect="1"/>
          </p:cNvGraphicFramePr>
          <p:nvPr>
            <p:extLst>
              <p:ext uri="{D42A27DB-BD31-4B8C-83A1-F6EECF244321}">
                <p14:modId xmlns:p14="http://schemas.microsoft.com/office/powerpoint/2010/main" val="2236270367"/>
              </p:ext>
            </p:extLst>
          </p:nvPr>
        </p:nvGraphicFramePr>
        <p:xfrm>
          <a:off x="1952625" y="981075"/>
          <a:ext cx="5245100" cy="1028700"/>
        </p:xfrm>
        <a:graphic>
          <a:graphicData uri="http://schemas.openxmlformats.org/presentationml/2006/ole">
            <mc:AlternateContent xmlns:mc="http://schemas.openxmlformats.org/markup-compatibility/2006">
              <mc:Choice xmlns:v="urn:schemas-microsoft-com:vml" Requires="v">
                <p:oleObj spid="_x0000_s43012" name="Equação" r:id="rId7" imgW="5206680" imgH="1015920" progId="Equation.3">
                  <p:embed/>
                </p:oleObj>
              </mc:Choice>
              <mc:Fallback>
                <p:oleObj name="Equação" r:id="rId7" imgW="5206680" imgH="1015920" progId="Equation.3">
                  <p:embed/>
                  <p:pic>
                    <p:nvPicPr>
                      <p:cNvPr id="0" name=""/>
                      <p:cNvPicPr>
                        <a:picLocks noChangeAspect="1" noChangeArrowheads="1"/>
                      </p:cNvPicPr>
                      <p:nvPr/>
                    </p:nvPicPr>
                    <p:blipFill>
                      <a:blip r:embed="rId8"/>
                      <a:srcRect/>
                      <a:stretch>
                        <a:fillRect/>
                      </a:stretch>
                    </p:blipFill>
                    <p:spPr bwMode="auto">
                      <a:xfrm>
                        <a:off x="1952625" y="981075"/>
                        <a:ext cx="52451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to 5"/>
          <p:cNvGraphicFramePr>
            <a:graphicFrameLocks noChangeAspect="1"/>
          </p:cNvGraphicFramePr>
          <p:nvPr>
            <p:extLst>
              <p:ext uri="{D42A27DB-BD31-4B8C-83A1-F6EECF244321}">
                <p14:modId xmlns:p14="http://schemas.microsoft.com/office/powerpoint/2010/main" val="1601244448"/>
              </p:ext>
            </p:extLst>
          </p:nvPr>
        </p:nvGraphicFramePr>
        <p:xfrm>
          <a:off x="1152525" y="3759200"/>
          <a:ext cx="6945313" cy="1254125"/>
        </p:xfrm>
        <a:graphic>
          <a:graphicData uri="http://schemas.openxmlformats.org/presentationml/2006/ole">
            <mc:AlternateContent xmlns:mc="http://schemas.openxmlformats.org/markup-compatibility/2006">
              <mc:Choice xmlns:v="urn:schemas-microsoft-com:vml" Requires="v">
                <p:oleObj spid="_x0000_s43013" name="Equação" r:id="rId9" imgW="6933960" imgH="1244520" progId="Equation.3">
                  <p:embed/>
                </p:oleObj>
              </mc:Choice>
              <mc:Fallback>
                <p:oleObj name="Equação" r:id="rId9" imgW="6933960" imgH="1244520" progId="Equation.3">
                  <p:embed/>
                  <p:pic>
                    <p:nvPicPr>
                      <p:cNvPr id="0" name=""/>
                      <p:cNvPicPr>
                        <a:picLocks noChangeAspect="1" noChangeArrowheads="1"/>
                      </p:cNvPicPr>
                      <p:nvPr/>
                    </p:nvPicPr>
                    <p:blipFill>
                      <a:blip r:embed="rId10"/>
                      <a:srcRect/>
                      <a:stretch>
                        <a:fillRect/>
                      </a:stretch>
                    </p:blipFill>
                    <p:spPr bwMode="auto">
                      <a:xfrm>
                        <a:off x="1152525" y="3759200"/>
                        <a:ext cx="6945313"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to 6"/>
          <p:cNvGraphicFramePr>
            <a:graphicFrameLocks noChangeAspect="1"/>
          </p:cNvGraphicFramePr>
          <p:nvPr>
            <p:extLst>
              <p:ext uri="{D42A27DB-BD31-4B8C-83A1-F6EECF244321}">
                <p14:modId xmlns:p14="http://schemas.microsoft.com/office/powerpoint/2010/main" val="2565117158"/>
              </p:ext>
            </p:extLst>
          </p:nvPr>
        </p:nvGraphicFramePr>
        <p:xfrm>
          <a:off x="1271588" y="6073477"/>
          <a:ext cx="6997700" cy="523875"/>
        </p:xfrm>
        <a:graphic>
          <a:graphicData uri="http://schemas.openxmlformats.org/presentationml/2006/ole">
            <mc:AlternateContent xmlns:mc="http://schemas.openxmlformats.org/markup-compatibility/2006">
              <mc:Choice xmlns:v="urn:schemas-microsoft-com:vml" Requires="v">
                <p:oleObj spid="_x0000_s43014" name="Equação" r:id="rId11" imgW="6984720" imgH="520560" progId="Equation.3">
                  <p:embed/>
                </p:oleObj>
              </mc:Choice>
              <mc:Fallback>
                <p:oleObj name="Equação" r:id="rId11" imgW="6984720" imgH="520560" progId="Equation.3">
                  <p:embed/>
                  <p:pic>
                    <p:nvPicPr>
                      <p:cNvPr id="0" name=""/>
                      <p:cNvPicPr>
                        <a:picLocks noChangeAspect="1" noChangeArrowheads="1"/>
                      </p:cNvPicPr>
                      <p:nvPr/>
                    </p:nvPicPr>
                    <p:blipFill>
                      <a:blip r:embed="rId12"/>
                      <a:srcRect/>
                      <a:stretch>
                        <a:fillRect/>
                      </a:stretch>
                    </p:blipFill>
                    <p:spPr bwMode="auto">
                      <a:xfrm>
                        <a:off x="1271588" y="6073477"/>
                        <a:ext cx="6997700"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86803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785938"/>
            <a:ext cx="7772400" cy="3276600"/>
          </a:xfrm>
        </p:spPr>
        <p:txBody>
          <a:bodyPr/>
          <a:lstStyle/>
          <a:p>
            <a:pPr eaLnBrk="1" hangingPunct="1"/>
            <a:r>
              <a:rPr lang="pt-BR" altLang="pt-BR" sz="4000" smtClean="0">
                <a:solidFill>
                  <a:srgbClr val="969696"/>
                </a:solidFill>
              </a:rPr>
              <a:t>Modelos de G</a:t>
            </a:r>
            <a:r>
              <a:rPr lang="pt-BR" altLang="pt-BR" sz="4000" baseline="30000" smtClean="0">
                <a:solidFill>
                  <a:srgbClr val="969696"/>
                </a:solidFill>
              </a:rPr>
              <a:t>E</a:t>
            </a: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UNIQUAC e UNIFAC</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Modelo UNIQUAC (1969):</a:t>
            </a:r>
          </a:p>
        </p:txBody>
      </p:sp>
      <p:sp>
        <p:nvSpPr>
          <p:cNvPr id="15365" name="Rectangle 3"/>
          <p:cNvSpPr>
            <a:spLocks noChangeArrowheads="1"/>
          </p:cNvSpPr>
          <p:nvPr/>
        </p:nvSpPr>
        <p:spPr bwMode="auto">
          <a:xfrm>
            <a:off x="146050" y="908050"/>
            <a:ext cx="8602663"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O modelo </a:t>
            </a:r>
            <a:r>
              <a:rPr lang="pt-BR" altLang="pt-BR" sz="2800" i="1">
                <a:solidFill>
                  <a:srgbClr val="008E18"/>
                </a:solidFill>
              </a:rPr>
              <a:t>Universal Quasi-Chemical</a:t>
            </a:r>
            <a:r>
              <a:rPr lang="pt-BR" altLang="pt-BR" sz="2800">
                <a:solidFill>
                  <a:srgbClr val="008E18"/>
                </a:solidFill>
              </a:rPr>
              <a:t>, de Abrams e Prausnitz, também utiliza o conceito de composição local, e ainda acrescenta uma importante informação: o tamanho das moléculas.  O modelo é dividido em um termo combinatorial (o foco é o número de configurações possíveis no arranjo entre as moléculas, desconsiderando-se interação entre elas) e um residual (o foco é a não-idealidade causada pelas interações entre moléculas).</a:t>
            </a:r>
          </a:p>
        </p:txBody>
      </p:sp>
      <p:graphicFrame>
        <p:nvGraphicFramePr>
          <p:cNvPr id="15362" name="Object 6"/>
          <p:cNvGraphicFramePr>
            <a:graphicFrameLocks noChangeAspect="1"/>
          </p:cNvGraphicFramePr>
          <p:nvPr/>
        </p:nvGraphicFramePr>
        <p:xfrm>
          <a:off x="2022475" y="4416425"/>
          <a:ext cx="5092700" cy="1028700"/>
        </p:xfrm>
        <a:graphic>
          <a:graphicData uri="http://schemas.openxmlformats.org/presentationml/2006/ole">
            <mc:AlternateContent xmlns:mc="http://schemas.openxmlformats.org/markup-compatibility/2006">
              <mc:Choice xmlns:v="urn:schemas-microsoft-com:vml" Requires="v">
                <p:oleObj spid="_x0000_s15368" name="Equation" r:id="rId3" imgW="5092560" imgH="1028520" progId="Equation.3">
                  <p:embed/>
                </p:oleObj>
              </mc:Choice>
              <mc:Fallback>
                <p:oleObj name="Equation" r:id="rId3" imgW="5092560" imgH="102852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4416425"/>
                        <a:ext cx="50927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7"/>
          <p:cNvGraphicFramePr>
            <a:graphicFrameLocks noChangeAspect="1"/>
          </p:cNvGraphicFramePr>
          <p:nvPr/>
        </p:nvGraphicFramePr>
        <p:xfrm>
          <a:off x="2593975" y="5526088"/>
          <a:ext cx="3962400" cy="1143000"/>
        </p:xfrm>
        <a:graphic>
          <a:graphicData uri="http://schemas.openxmlformats.org/presentationml/2006/ole">
            <mc:AlternateContent xmlns:mc="http://schemas.openxmlformats.org/markup-compatibility/2006">
              <mc:Choice xmlns:v="urn:schemas-microsoft-com:vml" Requires="v">
                <p:oleObj spid="_x0000_s15369" name="Equation" r:id="rId5" imgW="3962160" imgH="1143000" progId="Equation.3">
                  <p:embed/>
                </p:oleObj>
              </mc:Choice>
              <mc:Fallback>
                <p:oleObj name="Equation" r:id="rId5" imgW="3962160" imgH="1143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3975" y="5526088"/>
                        <a:ext cx="396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sendo</a:t>
            </a:r>
          </a:p>
        </p:txBody>
      </p:sp>
      <p:graphicFrame>
        <p:nvGraphicFramePr>
          <p:cNvPr id="16386" name="Object 4"/>
          <p:cNvGraphicFramePr>
            <a:graphicFrameLocks noChangeAspect="1"/>
          </p:cNvGraphicFramePr>
          <p:nvPr/>
        </p:nvGraphicFramePr>
        <p:xfrm>
          <a:off x="288925" y="935038"/>
          <a:ext cx="1714500" cy="1270000"/>
        </p:xfrm>
        <a:graphic>
          <a:graphicData uri="http://schemas.openxmlformats.org/presentationml/2006/ole">
            <mc:AlternateContent xmlns:mc="http://schemas.openxmlformats.org/markup-compatibility/2006">
              <mc:Choice xmlns:v="urn:schemas-microsoft-com:vml" Requires="v">
                <p:oleObj spid="_x0000_s16403" name="Equation" r:id="rId3" imgW="1714320" imgH="1269720" progId="Equation.3">
                  <p:embed/>
                </p:oleObj>
              </mc:Choice>
              <mc:Fallback>
                <p:oleObj name="Equation" r:id="rId3" imgW="1714320" imgH="12697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25" y="935038"/>
                        <a:ext cx="17145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7" name="Object 6"/>
          <p:cNvGraphicFramePr>
            <a:graphicFrameLocks noChangeAspect="1"/>
          </p:cNvGraphicFramePr>
          <p:nvPr/>
        </p:nvGraphicFramePr>
        <p:xfrm>
          <a:off x="2522538" y="936625"/>
          <a:ext cx="1714500" cy="1270000"/>
        </p:xfrm>
        <a:graphic>
          <a:graphicData uri="http://schemas.openxmlformats.org/presentationml/2006/ole">
            <mc:AlternateContent xmlns:mc="http://schemas.openxmlformats.org/markup-compatibility/2006">
              <mc:Choice xmlns:v="urn:schemas-microsoft-com:vml" Requires="v">
                <p:oleObj spid="_x0000_s16404" name="Equation" r:id="rId5" imgW="1714320" imgH="1269720" progId="Equation.3">
                  <p:embed/>
                </p:oleObj>
              </mc:Choice>
              <mc:Fallback>
                <p:oleObj name="Equation" r:id="rId5" imgW="1714320" imgH="126972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2538" y="936625"/>
                        <a:ext cx="17145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8" name="Object 7"/>
          <p:cNvGraphicFramePr>
            <a:graphicFrameLocks noChangeAspect="1"/>
          </p:cNvGraphicFramePr>
          <p:nvPr/>
        </p:nvGraphicFramePr>
        <p:xfrm>
          <a:off x="4802188" y="936625"/>
          <a:ext cx="1714500" cy="1270000"/>
        </p:xfrm>
        <a:graphic>
          <a:graphicData uri="http://schemas.openxmlformats.org/presentationml/2006/ole">
            <mc:AlternateContent xmlns:mc="http://schemas.openxmlformats.org/markup-compatibility/2006">
              <mc:Choice xmlns:v="urn:schemas-microsoft-com:vml" Requires="v">
                <p:oleObj spid="_x0000_s16405" name="Equation" r:id="rId7" imgW="1714320" imgH="1269720" progId="Equation.3">
                  <p:embed/>
                </p:oleObj>
              </mc:Choice>
              <mc:Fallback>
                <p:oleObj name="Equation" r:id="rId7" imgW="1714320" imgH="126972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2188" y="936625"/>
                        <a:ext cx="17145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89" name="Object 9"/>
          <p:cNvGraphicFramePr>
            <a:graphicFrameLocks noChangeAspect="1"/>
          </p:cNvGraphicFramePr>
          <p:nvPr/>
        </p:nvGraphicFramePr>
        <p:xfrm>
          <a:off x="179388" y="2420938"/>
          <a:ext cx="5016500" cy="990600"/>
        </p:xfrm>
        <a:graphic>
          <a:graphicData uri="http://schemas.openxmlformats.org/presentationml/2006/ole">
            <mc:AlternateContent xmlns:mc="http://schemas.openxmlformats.org/markup-compatibility/2006">
              <mc:Choice xmlns:v="urn:schemas-microsoft-com:vml" Requires="v">
                <p:oleObj spid="_x0000_s16406" name="Equation" r:id="rId9" imgW="5016240" imgH="990360" progId="Equation.3">
                  <p:embed/>
                </p:oleObj>
              </mc:Choice>
              <mc:Fallback>
                <p:oleObj name="Equation" r:id="rId9" imgW="5016240" imgH="99036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388" y="2420938"/>
                        <a:ext cx="50165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10"/>
          <p:cNvGraphicFramePr>
            <a:graphicFrameLocks noChangeAspect="1"/>
          </p:cNvGraphicFramePr>
          <p:nvPr/>
        </p:nvGraphicFramePr>
        <p:xfrm>
          <a:off x="1508125" y="4094163"/>
          <a:ext cx="6159500" cy="990600"/>
        </p:xfrm>
        <a:graphic>
          <a:graphicData uri="http://schemas.openxmlformats.org/presentationml/2006/ole">
            <mc:AlternateContent xmlns:mc="http://schemas.openxmlformats.org/markup-compatibility/2006">
              <mc:Choice xmlns:v="urn:schemas-microsoft-com:vml" Requires="v">
                <p:oleObj spid="_x0000_s16407" name="Equation" r:id="rId11" imgW="6159240" imgH="990360" progId="Equation.3">
                  <p:embed/>
                </p:oleObj>
              </mc:Choice>
              <mc:Fallback>
                <p:oleObj name="Equation" r:id="rId11" imgW="6159240" imgH="990360" progId="Equation.3">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08125" y="4094163"/>
                        <a:ext cx="61595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1" name="Object 12"/>
          <p:cNvGraphicFramePr>
            <a:graphicFrameLocks noChangeAspect="1"/>
          </p:cNvGraphicFramePr>
          <p:nvPr/>
        </p:nvGraphicFramePr>
        <p:xfrm>
          <a:off x="1454150" y="5251450"/>
          <a:ext cx="6235700" cy="1346200"/>
        </p:xfrm>
        <a:graphic>
          <a:graphicData uri="http://schemas.openxmlformats.org/presentationml/2006/ole">
            <mc:AlternateContent xmlns:mc="http://schemas.openxmlformats.org/markup-compatibility/2006">
              <mc:Choice xmlns:v="urn:schemas-microsoft-com:vml" Requires="v">
                <p:oleObj spid="_x0000_s16408" name="Equation" r:id="rId13" imgW="6235560" imgH="1346040" progId="Equation.3">
                  <p:embed/>
                </p:oleObj>
              </mc:Choice>
              <mc:Fallback>
                <p:oleObj name="Equation" r:id="rId13" imgW="6235560" imgH="1346040" progId="Equation.3">
                  <p:embed/>
                  <p:pic>
                    <p:nvPicPr>
                      <p:cNvPr id="0"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54150" y="5251450"/>
                        <a:ext cx="6235700" cy="1346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2" name="Object 13"/>
          <p:cNvGraphicFramePr>
            <a:graphicFrameLocks noChangeAspect="1"/>
          </p:cNvGraphicFramePr>
          <p:nvPr/>
        </p:nvGraphicFramePr>
        <p:xfrm>
          <a:off x="1547813" y="301625"/>
          <a:ext cx="965200" cy="330200"/>
        </p:xfrm>
        <a:graphic>
          <a:graphicData uri="http://schemas.openxmlformats.org/presentationml/2006/ole">
            <mc:AlternateContent xmlns:mc="http://schemas.openxmlformats.org/markup-compatibility/2006">
              <mc:Choice xmlns:v="urn:schemas-microsoft-com:vml" Requires="v">
                <p:oleObj spid="_x0000_s16409" name="Equation" r:id="rId15" imgW="965160" imgH="330120" progId="Equation.3">
                  <p:embed/>
                </p:oleObj>
              </mc:Choice>
              <mc:Fallback>
                <p:oleObj name="Equation" r:id="rId15" imgW="965160" imgH="330120" progId="Equation.3">
                  <p:embed/>
                  <p:pic>
                    <p:nvPicPr>
                      <p:cNvPr id="0" name="Object 1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47813" y="301625"/>
                        <a:ext cx="965200"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3" name="Object 14"/>
          <p:cNvGraphicFramePr>
            <a:graphicFrameLocks noChangeAspect="1"/>
          </p:cNvGraphicFramePr>
          <p:nvPr/>
        </p:nvGraphicFramePr>
        <p:xfrm>
          <a:off x="5940425" y="2492375"/>
          <a:ext cx="3009900" cy="825500"/>
        </p:xfrm>
        <a:graphic>
          <a:graphicData uri="http://schemas.openxmlformats.org/presentationml/2006/ole">
            <mc:AlternateContent xmlns:mc="http://schemas.openxmlformats.org/markup-compatibility/2006">
              <mc:Choice xmlns:v="urn:schemas-microsoft-com:vml" Requires="v">
                <p:oleObj spid="_x0000_s16410" name="Equation" r:id="rId17" imgW="3009600" imgH="825480" progId="Equation.3">
                  <p:embed/>
                </p:oleObj>
              </mc:Choice>
              <mc:Fallback>
                <p:oleObj name="Equation" r:id="rId17" imgW="3009600" imgH="825480" progId="Equation.3">
                  <p:embed/>
                  <p:pic>
                    <p:nvPicPr>
                      <p:cNvPr id="0" name="Object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40425" y="2492375"/>
                        <a:ext cx="3009900"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369" name="Group 321"/>
          <p:cNvGraphicFramePr>
            <a:graphicFrameLocks noGrp="1"/>
          </p:cNvGraphicFramePr>
          <p:nvPr/>
        </p:nvGraphicFramePr>
        <p:xfrm>
          <a:off x="179388" y="333375"/>
          <a:ext cx="8713787" cy="6342068"/>
        </p:xfrm>
        <a:graphic>
          <a:graphicData uri="http://schemas.openxmlformats.org/drawingml/2006/table">
            <a:tbl>
              <a:tblPr/>
              <a:tblGrid>
                <a:gridCol w="1450975"/>
                <a:gridCol w="1357312"/>
                <a:gridCol w="1655763"/>
                <a:gridCol w="1657350"/>
                <a:gridCol w="1366837"/>
                <a:gridCol w="1225550"/>
              </a:tblGrid>
              <a:tr h="355600">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Grupo</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Nº Grupo</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Subgrupo</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Nº Subgrupo</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R</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Q</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3</a:t>
                      </a:r>
                      <a:endParaRPr kumimoji="0" lang="pt-BR" sz="2000" b="0" i="0" u="none" strike="noStrike" cap="none" normalizeH="0" baseline="-25000" smtClean="0">
                        <a:ln>
                          <a:noFill/>
                        </a:ln>
                        <a:solidFill>
                          <a:schemeClr val="tx1"/>
                        </a:solidFill>
                        <a:effectLst/>
                        <a:latin typeface="Arial" charset="0"/>
                      </a:endParaRPr>
                    </a:p>
                  </a:txBody>
                  <a:tcPr marL="0" marR="0" marT="0" marB="0" anchor="ctr"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0,9011</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0,848</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0,6744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0,54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8775">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0,4469</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0,228</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0,2195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5600">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1,3454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1,176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1,1167</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0,867</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1,1173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0,988</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5600">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0,8886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0,676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8775">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9</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0,6605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0,485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0,5313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0,3652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0,12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3</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1,2663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0,968</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1,0396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0,66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0,8121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0,348</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285750">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57188">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3</a:t>
                      </a: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3</a:t>
                      </a: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1,4311</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1,432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a:noFill/>
                    </a:lnB>
                    <a:lnTlToBr>
                      <a:noFill/>
                    </a:lnTlToBr>
                    <a:lnBlToTr>
                      <a:noFill/>
                    </a:lnBlToTr>
                    <a:noFill/>
                  </a:tcPr>
                </a:tc>
              </a:tr>
              <a:tr h="336550">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O</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17</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1800" b="0" i="0" u="none" strike="noStrike" cap="none" normalizeH="0" baseline="0" smtClean="0">
                          <a:ln>
                            <a:noFill/>
                          </a:ln>
                          <a:solidFill>
                            <a:schemeClr val="tx1"/>
                          </a:solidFill>
                          <a:effectLst/>
                          <a:latin typeface="Arial" charset="0"/>
                        </a:rPr>
                        <a:t>H</a:t>
                      </a:r>
                      <a:r>
                        <a:rPr kumimoji="0" lang="pt-BR" sz="1800" b="0" i="0" u="none" strike="noStrike" cap="none" normalizeH="0" baseline="-25000" smtClean="0">
                          <a:ln>
                            <a:noFill/>
                          </a:ln>
                          <a:solidFill>
                            <a:schemeClr val="tx1"/>
                          </a:solidFill>
                          <a:effectLst/>
                          <a:latin typeface="Arial" charset="0"/>
                        </a:rPr>
                        <a:t>2</a:t>
                      </a:r>
                      <a:r>
                        <a:rPr kumimoji="0" lang="pt-BR" sz="1800" b="0" i="0" u="none" strike="noStrike" cap="none" normalizeH="0" baseline="0" smtClean="0">
                          <a:ln>
                            <a:noFill/>
                          </a:ln>
                          <a:solidFill>
                            <a:schemeClr val="tx1"/>
                          </a:solidFill>
                          <a:effectLst/>
                          <a:latin typeface="Arial" charset="0"/>
                        </a:rPr>
                        <a:t>O</a:t>
                      </a:r>
                    </a:p>
                  </a:txBody>
                  <a:tcPr marL="0" marR="0" marT="0" marB="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0,92</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 latinLnBrk="0" hangingPunct="1">
                        <a:lnSpc>
                          <a:spcPct val="8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a:t>
                      </a:r>
                      <a:endParaRPr kumimoji="0" lang="pt-BR" sz="2000" b="0" i="0" u="none" strike="noStrike" cap="none" normalizeH="0" baseline="0" smtClean="0">
                        <a:ln>
                          <a:noFill/>
                        </a:ln>
                        <a:solidFill>
                          <a:schemeClr val="tx1"/>
                        </a:solidFill>
                        <a:effectLst/>
                        <a:latin typeface="Arial" charset="0"/>
                      </a:endParaRPr>
                    </a:p>
                  </a:txBody>
                  <a:tcPr marL="0" marR="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9388" y="116632"/>
            <a:ext cx="87852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1255713" indent="-285750" eaLnBrk="0" hangingPunct="0">
              <a:spcBef>
                <a:spcPct val="20000"/>
              </a:spcBef>
              <a:buChar char="–"/>
              <a:defRPr sz="2800">
                <a:solidFill>
                  <a:schemeClr val="tx1"/>
                </a:solidFill>
                <a:latin typeface="Arial" charset="0"/>
              </a:defRPr>
            </a:lvl2pPr>
            <a:lvl3pPr marL="1435100" indent="-228600" eaLnBrk="0" hangingPunct="0">
              <a:spcBef>
                <a:spcPct val="20000"/>
              </a:spcBef>
              <a:buChar char="•"/>
              <a:defRPr sz="2400">
                <a:solidFill>
                  <a:schemeClr val="tx1"/>
                </a:solidFill>
                <a:latin typeface="Arial" charset="0"/>
              </a:defRPr>
            </a:lvl3pPr>
            <a:lvl4pPr marL="1614488"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lnSpc>
                <a:spcPct val="85000"/>
              </a:lnSpc>
              <a:buFontTx/>
              <a:buNone/>
            </a:pPr>
            <a:r>
              <a:rPr lang="pt-BR" altLang="pt-BR" sz="2800" dirty="0" smtClean="0">
                <a:solidFill>
                  <a:srgbClr val="0000FF"/>
                </a:solidFill>
              </a:rPr>
              <a:t>Para mistura binária, o modelo fica:</a:t>
            </a:r>
            <a:endParaRPr lang="pt-BR" altLang="pt-BR" sz="2800" dirty="0">
              <a:solidFill>
                <a:srgbClr val="0000FF"/>
              </a:solidFill>
            </a:endParaRPr>
          </a:p>
        </p:txBody>
      </p:sp>
      <p:graphicFrame>
        <p:nvGraphicFramePr>
          <p:cNvPr id="16389" name="Object 8"/>
          <p:cNvGraphicFramePr>
            <a:graphicFrameLocks noChangeAspect="1"/>
          </p:cNvGraphicFramePr>
          <p:nvPr>
            <p:extLst>
              <p:ext uri="{D42A27DB-BD31-4B8C-83A1-F6EECF244321}">
                <p14:modId xmlns:p14="http://schemas.microsoft.com/office/powerpoint/2010/main" val="3846447136"/>
              </p:ext>
            </p:extLst>
          </p:nvPr>
        </p:nvGraphicFramePr>
        <p:xfrm>
          <a:off x="903808" y="3056930"/>
          <a:ext cx="7340600" cy="2100262"/>
        </p:xfrm>
        <a:graphic>
          <a:graphicData uri="http://schemas.openxmlformats.org/presentationml/2006/ole">
            <mc:AlternateContent xmlns:mc="http://schemas.openxmlformats.org/markup-compatibility/2006">
              <mc:Choice xmlns:v="urn:schemas-microsoft-com:vml" Requires="v">
                <p:oleObj spid="_x0000_s44034" name="Equação" r:id="rId3" imgW="7327800" imgH="2082600" progId="Equation.3">
                  <p:embed/>
                </p:oleObj>
              </mc:Choice>
              <mc:Fallback>
                <p:oleObj name="Equação" r:id="rId3" imgW="7327800" imgH="2082600" progId="Equation.3">
                  <p:embed/>
                  <p:pic>
                    <p:nvPicPr>
                      <p:cNvPr id="0" name=""/>
                      <p:cNvPicPr>
                        <a:picLocks noChangeAspect="1" noChangeArrowheads="1"/>
                      </p:cNvPicPr>
                      <p:nvPr/>
                    </p:nvPicPr>
                    <p:blipFill>
                      <a:blip r:embed="rId4"/>
                      <a:srcRect/>
                      <a:stretch>
                        <a:fillRect/>
                      </a:stretch>
                    </p:blipFill>
                    <p:spPr bwMode="auto">
                      <a:xfrm>
                        <a:off x="903808" y="3056930"/>
                        <a:ext cx="7340600" cy="2100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Objeto 2"/>
          <p:cNvGraphicFramePr>
            <a:graphicFrameLocks noChangeAspect="1"/>
          </p:cNvGraphicFramePr>
          <p:nvPr>
            <p:extLst>
              <p:ext uri="{D42A27DB-BD31-4B8C-83A1-F6EECF244321}">
                <p14:modId xmlns:p14="http://schemas.microsoft.com/office/powerpoint/2010/main" val="2407480969"/>
              </p:ext>
            </p:extLst>
          </p:nvPr>
        </p:nvGraphicFramePr>
        <p:xfrm>
          <a:off x="467544" y="5665490"/>
          <a:ext cx="8296275" cy="931862"/>
        </p:xfrm>
        <a:graphic>
          <a:graphicData uri="http://schemas.openxmlformats.org/presentationml/2006/ole">
            <mc:AlternateContent xmlns:mc="http://schemas.openxmlformats.org/markup-compatibility/2006">
              <mc:Choice xmlns:v="urn:schemas-microsoft-com:vml" Requires="v">
                <p:oleObj spid="_x0000_s44035" name="Equação" r:id="rId5" imgW="8280360" imgH="927000" progId="Equation.3">
                  <p:embed/>
                </p:oleObj>
              </mc:Choice>
              <mc:Fallback>
                <p:oleObj name="Equação" r:id="rId5" imgW="8280360" imgH="927000" progId="Equation.3">
                  <p:embed/>
                  <p:pic>
                    <p:nvPicPr>
                      <p:cNvPr id="0" name=""/>
                      <p:cNvPicPr>
                        <a:picLocks noChangeAspect="1" noChangeArrowheads="1"/>
                      </p:cNvPicPr>
                      <p:nvPr/>
                    </p:nvPicPr>
                    <p:blipFill>
                      <a:blip r:embed="rId6"/>
                      <a:srcRect/>
                      <a:stretch>
                        <a:fillRect/>
                      </a:stretch>
                    </p:blipFill>
                    <p:spPr bwMode="auto">
                      <a:xfrm>
                        <a:off x="467544" y="5665490"/>
                        <a:ext cx="8296275" cy="931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 name="Objeto 1"/>
          <p:cNvGraphicFramePr>
            <a:graphicFrameLocks noChangeAspect="1"/>
          </p:cNvGraphicFramePr>
          <p:nvPr>
            <p:extLst>
              <p:ext uri="{D42A27DB-BD31-4B8C-83A1-F6EECF244321}">
                <p14:modId xmlns:p14="http://schemas.microsoft.com/office/powerpoint/2010/main" val="81841394"/>
              </p:ext>
            </p:extLst>
          </p:nvPr>
        </p:nvGraphicFramePr>
        <p:xfrm>
          <a:off x="539552" y="836712"/>
          <a:ext cx="7974013" cy="1604962"/>
        </p:xfrm>
        <a:graphic>
          <a:graphicData uri="http://schemas.openxmlformats.org/presentationml/2006/ole">
            <mc:AlternateContent xmlns:mc="http://schemas.openxmlformats.org/markup-compatibility/2006">
              <mc:Choice xmlns:v="urn:schemas-microsoft-com:vml" Requires="v">
                <p:oleObj spid="_x0000_s44036" name="Equação" r:id="rId7" imgW="7949880" imgH="1574640" progId="Equation.3">
                  <p:embed/>
                </p:oleObj>
              </mc:Choice>
              <mc:Fallback>
                <p:oleObj name="Equação" r:id="rId7" imgW="7949880" imgH="1574640" progId="Equation.3">
                  <p:embed/>
                  <p:pic>
                    <p:nvPicPr>
                      <p:cNvPr id="0" name=""/>
                      <p:cNvPicPr>
                        <a:picLocks noChangeAspect="1" noChangeArrowheads="1"/>
                      </p:cNvPicPr>
                      <p:nvPr/>
                    </p:nvPicPr>
                    <p:blipFill>
                      <a:blip r:embed="rId8"/>
                      <a:srcRect/>
                      <a:stretch>
                        <a:fillRect/>
                      </a:stretch>
                    </p:blipFill>
                    <p:spPr bwMode="auto">
                      <a:xfrm>
                        <a:off x="539552" y="836712"/>
                        <a:ext cx="7974013" cy="1604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353678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ChangeArrowheads="1"/>
          </p:cNvSpPr>
          <p:nvPr/>
        </p:nvSpPr>
        <p:spPr bwMode="auto">
          <a:xfrm>
            <a:off x="134938" y="260350"/>
            <a:ext cx="64531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Modelo UNIFAC (1975):</a:t>
            </a:r>
          </a:p>
        </p:txBody>
      </p:sp>
      <p:sp>
        <p:nvSpPr>
          <p:cNvPr id="17413" name="Rectangle 3"/>
          <p:cNvSpPr>
            <a:spLocks noChangeArrowheads="1"/>
          </p:cNvSpPr>
          <p:nvPr/>
        </p:nvSpPr>
        <p:spPr bwMode="auto">
          <a:xfrm>
            <a:off x="146050" y="908050"/>
            <a:ext cx="8602663"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O modelo </a:t>
            </a:r>
            <a:r>
              <a:rPr lang="pt-BR" altLang="pt-BR" sz="2800" i="1">
                <a:solidFill>
                  <a:srgbClr val="008E18"/>
                </a:solidFill>
              </a:rPr>
              <a:t>UNIQUAC </a:t>
            </a:r>
            <a:r>
              <a:rPr lang="en-US" altLang="pt-BR" sz="2800" i="1">
                <a:solidFill>
                  <a:srgbClr val="008E18"/>
                </a:solidFill>
              </a:rPr>
              <a:t>Functional-group Activity Coefficient</a:t>
            </a:r>
            <a:r>
              <a:rPr lang="pt-BR" altLang="pt-BR" sz="2800">
                <a:solidFill>
                  <a:srgbClr val="008E18"/>
                </a:solidFill>
              </a:rPr>
              <a:t>, de Fredenslund, Jones e Prausnitz, é baseado no modelo UNIQUAC, porém introduz um importante conceito: modelagem da não-idealidade do sistema totalmente por contribuição de grupos. O termo combinatorial é idêntico ao do UNIQUAC, e o termo residual é  também obtido por contribuição de grupos.</a:t>
            </a:r>
          </a:p>
        </p:txBody>
      </p:sp>
      <p:graphicFrame>
        <p:nvGraphicFramePr>
          <p:cNvPr id="17410" name="Object 4"/>
          <p:cNvGraphicFramePr>
            <a:graphicFrameLocks noChangeAspect="1"/>
          </p:cNvGraphicFramePr>
          <p:nvPr/>
        </p:nvGraphicFramePr>
        <p:xfrm>
          <a:off x="2022475" y="4076700"/>
          <a:ext cx="5092700" cy="1028700"/>
        </p:xfrm>
        <a:graphic>
          <a:graphicData uri="http://schemas.openxmlformats.org/presentationml/2006/ole">
            <mc:AlternateContent xmlns:mc="http://schemas.openxmlformats.org/markup-compatibility/2006">
              <mc:Choice xmlns:v="urn:schemas-microsoft-com:vml" Requires="v">
                <p:oleObj spid="_x0000_s17416" name="Equation" r:id="rId3" imgW="5092560" imgH="1028520" progId="Equation.3">
                  <p:embed/>
                </p:oleObj>
              </mc:Choice>
              <mc:Fallback>
                <p:oleObj name="Equation" r:id="rId3" imgW="5092560" imgH="10285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4076700"/>
                        <a:ext cx="50927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1" name="Object 6"/>
          <p:cNvGraphicFramePr>
            <a:graphicFrameLocks noChangeAspect="1"/>
          </p:cNvGraphicFramePr>
          <p:nvPr/>
        </p:nvGraphicFramePr>
        <p:xfrm>
          <a:off x="1508125" y="5462588"/>
          <a:ext cx="6159500" cy="990600"/>
        </p:xfrm>
        <a:graphic>
          <a:graphicData uri="http://schemas.openxmlformats.org/presentationml/2006/ole">
            <mc:AlternateContent xmlns:mc="http://schemas.openxmlformats.org/markup-compatibility/2006">
              <mc:Choice xmlns:v="urn:schemas-microsoft-com:vml" Requires="v">
                <p:oleObj spid="_x0000_s17417" name="Equation" r:id="rId5" imgW="6159240" imgH="990360" progId="Equation.3">
                  <p:embed/>
                </p:oleObj>
              </mc:Choice>
              <mc:Fallback>
                <p:oleObj name="Equation" r:id="rId5" imgW="6159240" imgH="99036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8125" y="5462588"/>
                        <a:ext cx="61595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Rectangle 2"/>
          <p:cNvSpPr>
            <a:spLocks noChangeArrowheads="1"/>
          </p:cNvSpPr>
          <p:nvPr/>
        </p:nvSpPr>
        <p:spPr bwMode="auto">
          <a:xfrm>
            <a:off x="134938" y="115888"/>
            <a:ext cx="8758237"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5000"/>
              </a:lnSpc>
              <a:spcBef>
                <a:spcPct val="20000"/>
              </a:spcBef>
            </a:pPr>
            <a:r>
              <a:rPr lang="pt-BR" altLang="pt-BR" sz="2800">
                <a:solidFill>
                  <a:srgbClr val="FF0000"/>
                </a:solidFill>
              </a:rPr>
              <a:t>O termo “residual” é dividido em duas parcelas: uma relativa à contribuição para o desvio da “idealidade”, de cada grupo, em uma solução contendo substâncias puras (logo as propriedades em excesso devem ser nulas); e outra parcela relativa à contribuição  de cada grupo para o desvio da “idealidade” na mistura. Seja     o número de grupos m em cada molécula da espécie i. Assim,</a:t>
            </a:r>
          </a:p>
        </p:txBody>
      </p:sp>
      <p:graphicFrame>
        <p:nvGraphicFramePr>
          <p:cNvPr id="18434" name="Object 3"/>
          <p:cNvGraphicFramePr>
            <a:graphicFrameLocks noChangeAspect="1"/>
          </p:cNvGraphicFramePr>
          <p:nvPr/>
        </p:nvGraphicFramePr>
        <p:xfrm>
          <a:off x="6148388" y="3500438"/>
          <a:ext cx="2527300" cy="1714500"/>
        </p:xfrm>
        <a:graphic>
          <a:graphicData uri="http://schemas.openxmlformats.org/presentationml/2006/ole">
            <mc:AlternateContent xmlns:mc="http://schemas.openxmlformats.org/markup-compatibility/2006">
              <mc:Choice xmlns:v="urn:schemas-microsoft-com:vml" Requires="v">
                <p:oleObj spid="_x0000_s18447" name="Equation" r:id="rId3" imgW="2527200" imgH="1714320" progId="Equation.3">
                  <p:embed/>
                </p:oleObj>
              </mc:Choice>
              <mc:Fallback>
                <p:oleObj name="Equation" r:id="rId3" imgW="2527200" imgH="171432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8388" y="3500438"/>
                        <a:ext cx="2527300" cy="171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5" name="Object 4"/>
          <p:cNvGraphicFramePr>
            <a:graphicFrameLocks noChangeAspect="1"/>
          </p:cNvGraphicFramePr>
          <p:nvPr/>
        </p:nvGraphicFramePr>
        <p:xfrm>
          <a:off x="250825" y="5511800"/>
          <a:ext cx="2247900" cy="1219200"/>
        </p:xfrm>
        <a:graphic>
          <a:graphicData uri="http://schemas.openxmlformats.org/presentationml/2006/ole">
            <mc:AlternateContent xmlns:mc="http://schemas.openxmlformats.org/markup-compatibility/2006">
              <mc:Choice xmlns:v="urn:schemas-microsoft-com:vml" Requires="v">
                <p:oleObj spid="_x0000_s18448" name="Equation" r:id="rId5" imgW="2247840" imgH="1218960" progId="Equation.3">
                  <p:embed/>
                </p:oleObj>
              </mc:Choice>
              <mc:Fallback>
                <p:oleObj name="Equation" r:id="rId5" imgW="2247840" imgH="121896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0825" y="5511800"/>
                        <a:ext cx="22479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6" name="Object 6"/>
          <p:cNvGraphicFramePr>
            <a:graphicFrameLocks noChangeAspect="1"/>
          </p:cNvGraphicFramePr>
          <p:nvPr/>
        </p:nvGraphicFramePr>
        <p:xfrm>
          <a:off x="2954338" y="5507038"/>
          <a:ext cx="5918200" cy="889000"/>
        </p:xfrm>
        <a:graphic>
          <a:graphicData uri="http://schemas.openxmlformats.org/presentationml/2006/ole">
            <mc:AlternateContent xmlns:mc="http://schemas.openxmlformats.org/markup-compatibility/2006">
              <mc:Choice xmlns:v="urn:schemas-microsoft-com:vml" Requires="v">
                <p:oleObj spid="_x0000_s18449" name="Equation" r:id="rId7" imgW="5918040" imgH="888840" progId="Equation.3">
                  <p:embed/>
                </p:oleObj>
              </mc:Choice>
              <mc:Fallback>
                <p:oleObj name="Equation" r:id="rId7" imgW="5918040" imgH="8888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54338" y="5507038"/>
                        <a:ext cx="591820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13"/>
          <p:cNvGraphicFramePr>
            <a:graphicFrameLocks noChangeAspect="1"/>
          </p:cNvGraphicFramePr>
          <p:nvPr/>
        </p:nvGraphicFramePr>
        <p:xfrm>
          <a:off x="4959350" y="2532063"/>
          <a:ext cx="457200" cy="520700"/>
        </p:xfrm>
        <a:graphic>
          <a:graphicData uri="http://schemas.openxmlformats.org/presentationml/2006/ole">
            <mc:AlternateContent xmlns:mc="http://schemas.openxmlformats.org/markup-compatibility/2006">
              <mc:Choice xmlns:v="urn:schemas-microsoft-com:vml" Requires="v">
                <p:oleObj spid="_x0000_s18450" name="Equation" r:id="rId9" imgW="457200" imgH="520560" progId="Equation.3">
                  <p:embed/>
                </p:oleObj>
              </mc:Choice>
              <mc:Fallback>
                <p:oleObj name="Equation" r:id="rId9" imgW="457200" imgH="52056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9350" y="2532063"/>
                        <a:ext cx="4572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8" name="Object 15"/>
          <p:cNvGraphicFramePr>
            <a:graphicFrameLocks noChangeAspect="1"/>
          </p:cNvGraphicFramePr>
          <p:nvPr/>
        </p:nvGraphicFramePr>
        <p:xfrm>
          <a:off x="2916238" y="3778250"/>
          <a:ext cx="2336800" cy="1358900"/>
        </p:xfrm>
        <a:graphic>
          <a:graphicData uri="http://schemas.openxmlformats.org/presentationml/2006/ole">
            <mc:AlternateContent xmlns:mc="http://schemas.openxmlformats.org/markup-compatibility/2006">
              <mc:Choice xmlns:v="urn:schemas-microsoft-com:vml" Requires="v">
                <p:oleObj spid="_x0000_s18451" name="Equation" r:id="rId11" imgW="2336760" imgH="1358640" progId="Equation.3">
                  <p:embed/>
                </p:oleObj>
              </mc:Choice>
              <mc:Fallback>
                <p:oleObj name="Equation" r:id="rId11" imgW="2336760" imgH="1358640" progId="Equation.3">
                  <p:embed/>
                  <p:pic>
                    <p:nvPicPr>
                      <p:cNvPr id="0"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16238" y="3778250"/>
                        <a:ext cx="23368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9" name="Object 16"/>
          <p:cNvGraphicFramePr>
            <a:graphicFrameLocks noChangeAspect="1"/>
          </p:cNvGraphicFramePr>
          <p:nvPr/>
        </p:nvGraphicFramePr>
        <p:xfrm>
          <a:off x="250825" y="3778250"/>
          <a:ext cx="1803400" cy="1358900"/>
        </p:xfrm>
        <a:graphic>
          <a:graphicData uri="http://schemas.openxmlformats.org/presentationml/2006/ole">
            <mc:AlternateContent xmlns:mc="http://schemas.openxmlformats.org/markup-compatibility/2006">
              <mc:Choice xmlns:v="urn:schemas-microsoft-com:vml" Requires="v">
                <p:oleObj spid="_x0000_s18452" name="Equation" r:id="rId13" imgW="1803240" imgH="1358640" progId="Equation.3">
                  <p:embed/>
                </p:oleObj>
              </mc:Choice>
              <mc:Fallback>
                <p:oleObj name="Equation" r:id="rId13" imgW="1803240" imgH="1358640" progId="Equation.3">
                  <p:embed/>
                  <p:pic>
                    <p:nvPicPr>
                      <p:cNvPr id="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0825" y="3778250"/>
                        <a:ext cx="18034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ChangeArrowheads="1"/>
          </p:cNvSpPr>
          <p:nvPr/>
        </p:nvSpPr>
        <p:spPr bwMode="auto">
          <a:xfrm>
            <a:off x="134938" y="260350"/>
            <a:ext cx="84693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As expressões para o modelo são:</a:t>
            </a:r>
          </a:p>
        </p:txBody>
      </p:sp>
      <p:graphicFrame>
        <p:nvGraphicFramePr>
          <p:cNvPr id="19458" name="Object 7"/>
          <p:cNvGraphicFramePr>
            <a:graphicFrameLocks noChangeAspect="1"/>
          </p:cNvGraphicFramePr>
          <p:nvPr/>
        </p:nvGraphicFramePr>
        <p:xfrm>
          <a:off x="406400" y="901700"/>
          <a:ext cx="8204200" cy="1054100"/>
        </p:xfrm>
        <a:graphic>
          <a:graphicData uri="http://schemas.openxmlformats.org/presentationml/2006/ole">
            <mc:AlternateContent xmlns:mc="http://schemas.openxmlformats.org/markup-compatibility/2006">
              <mc:Choice xmlns:v="urn:schemas-microsoft-com:vml" Requires="v">
                <p:oleObj spid="_x0000_s19467" name="Equation" r:id="rId3" imgW="8204040" imgH="1054080" progId="Equation.3">
                  <p:embed/>
                </p:oleObj>
              </mc:Choice>
              <mc:Fallback>
                <p:oleObj name="Equation" r:id="rId3" imgW="8204040" imgH="105408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901700"/>
                        <a:ext cx="8204200" cy="1054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59" name="Object 11"/>
          <p:cNvGraphicFramePr>
            <a:graphicFrameLocks noChangeAspect="1"/>
          </p:cNvGraphicFramePr>
          <p:nvPr/>
        </p:nvGraphicFramePr>
        <p:xfrm>
          <a:off x="2195513" y="2276475"/>
          <a:ext cx="4724400" cy="927100"/>
        </p:xfrm>
        <a:graphic>
          <a:graphicData uri="http://schemas.openxmlformats.org/presentationml/2006/ole">
            <mc:AlternateContent xmlns:mc="http://schemas.openxmlformats.org/markup-compatibility/2006">
              <mc:Choice xmlns:v="urn:schemas-microsoft-com:vml" Requires="v">
                <p:oleObj spid="_x0000_s19468" name="Equation" r:id="rId5" imgW="4724280" imgH="927000" progId="Equation.3">
                  <p:embed/>
                </p:oleObj>
              </mc:Choice>
              <mc:Fallback>
                <p:oleObj name="Equation" r:id="rId5" imgW="4724280" imgH="92700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95513" y="2276475"/>
                        <a:ext cx="47244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0" name="Object 12"/>
          <p:cNvGraphicFramePr>
            <a:graphicFrameLocks noChangeAspect="1"/>
          </p:cNvGraphicFramePr>
          <p:nvPr/>
        </p:nvGraphicFramePr>
        <p:xfrm>
          <a:off x="1173163" y="3357563"/>
          <a:ext cx="6794500" cy="1574800"/>
        </p:xfrm>
        <a:graphic>
          <a:graphicData uri="http://schemas.openxmlformats.org/presentationml/2006/ole">
            <mc:AlternateContent xmlns:mc="http://schemas.openxmlformats.org/markup-compatibility/2006">
              <mc:Choice xmlns:v="urn:schemas-microsoft-com:vml" Requires="v">
                <p:oleObj spid="_x0000_s19469" name="Equation" r:id="rId7" imgW="6794280" imgH="1574640" progId="Equation.3">
                  <p:embed/>
                </p:oleObj>
              </mc:Choice>
              <mc:Fallback>
                <p:oleObj name="Equation" r:id="rId7" imgW="6794280" imgH="157464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73163" y="3357563"/>
                        <a:ext cx="6794500" cy="157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1" name="Object 13"/>
          <p:cNvGraphicFramePr>
            <a:graphicFrameLocks noChangeAspect="1"/>
          </p:cNvGraphicFramePr>
          <p:nvPr/>
        </p:nvGraphicFramePr>
        <p:xfrm>
          <a:off x="1050925" y="5084763"/>
          <a:ext cx="7023100" cy="1676400"/>
        </p:xfrm>
        <a:graphic>
          <a:graphicData uri="http://schemas.openxmlformats.org/presentationml/2006/ole">
            <mc:AlternateContent xmlns:mc="http://schemas.openxmlformats.org/markup-compatibility/2006">
              <mc:Choice xmlns:v="urn:schemas-microsoft-com:vml" Requires="v">
                <p:oleObj spid="_x0000_s19470" name="Equation" r:id="rId9" imgW="7022880" imgH="1676160" progId="Equation.3">
                  <p:embed/>
                </p:oleObj>
              </mc:Choice>
              <mc:Fallback>
                <p:oleObj name="Equation" r:id="rId9" imgW="7022880" imgH="167616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50925" y="5084763"/>
                        <a:ext cx="7023100" cy="167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542" name="Group 470"/>
          <p:cNvGraphicFramePr>
            <a:graphicFrameLocks noGrp="1"/>
          </p:cNvGraphicFramePr>
          <p:nvPr>
            <p:ph/>
          </p:nvPr>
        </p:nvGraphicFramePr>
        <p:xfrm>
          <a:off x="179388" y="188913"/>
          <a:ext cx="8785225" cy="6480180"/>
        </p:xfrm>
        <a:graphic>
          <a:graphicData uri="http://schemas.openxmlformats.org/drawingml/2006/table">
            <a:tbl>
              <a:tblPr/>
              <a:tblGrid>
                <a:gridCol w="1003300"/>
                <a:gridCol w="974725"/>
                <a:gridCol w="971550"/>
                <a:gridCol w="971550"/>
                <a:gridCol w="973137"/>
                <a:gridCol w="973138"/>
                <a:gridCol w="973137"/>
                <a:gridCol w="971550"/>
                <a:gridCol w="973138"/>
              </a:tblGrid>
              <a:tr h="3603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2500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rPr>
                        <a:t>a</a:t>
                      </a:r>
                      <a:r>
                        <a:rPr kumimoji="0" lang="pt-BR" sz="2000" b="0" i="0" u="none" strike="noStrike" cap="none" normalizeH="0" baseline="-25000" smtClean="0">
                          <a:ln>
                            <a:noFill/>
                          </a:ln>
                          <a:solidFill>
                            <a:schemeClr val="tx1"/>
                          </a:solidFill>
                          <a:effectLst/>
                          <a:latin typeface="Arial" charset="0"/>
                        </a:rPr>
                        <a:t>mn</a:t>
                      </a:r>
                      <a:r>
                        <a:rPr kumimoji="0" lang="pt-BR" sz="2000" b="0" i="0" u="none" strike="noStrike" cap="none" normalizeH="0" baseline="0" smtClean="0">
                          <a:ln>
                            <a:noFill/>
                          </a:ln>
                          <a:solidFill>
                            <a:schemeClr val="tx1"/>
                          </a:solidFill>
                          <a:effectLst/>
                          <a:latin typeface="Arial" charset="0"/>
                        </a:rPr>
                        <a:t> (K)</a:t>
                      </a: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cap="flat">
                      <a:noFill/>
                    </a:lnR>
                    <a:lnT cap="flat">
                      <a:noFill/>
                    </a:lnT>
                    <a:lnB>
                      <a:noFill/>
                    </a:lnB>
                    <a:lnTlToBr>
                      <a:noFill/>
                    </a:lnTlToBr>
                    <a:lnBlToTr>
                      <a:noFill/>
                    </a:lnBlToTr>
                    <a:noFill/>
                  </a:tcPr>
                </a:tc>
              </a:tr>
              <a:tr h="558799">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30000" smtClean="0">
                          <a:ln>
                            <a:noFill/>
                          </a:ln>
                          <a:solidFill>
                            <a:schemeClr val="tx1"/>
                          </a:solidFill>
                          <a:effectLst/>
                          <a:latin typeface="Arial" charset="0"/>
                          <a:cs typeface="Arial" charset="0"/>
                        </a:rPr>
                        <a:t>m</a:t>
                      </a:r>
                      <a:r>
                        <a:rPr kumimoji="0" lang="pt-BR" sz="2000" b="0" i="0" u="none" strike="noStrike" cap="none" normalizeH="0" baseline="0" smtClean="0">
                          <a:ln>
                            <a:noFill/>
                          </a:ln>
                          <a:solidFill>
                            <a:schemeClr val="tx1"/>
                          </a:solidFill>
                          <a:effectLst/>
                          <a:latin typeface="Arial" charset="0"/>
                          <a:cs typeface="Arial" charset="0"/>
                        </a:rPr>
                        <a:t>          </a:t>
                      </a:r>
                      <a:r>
                        <a:rPr kumimoji="0" lang="pt-BR" sz="2000" b="0" i="0" u="none" strike="noStrike" cap="none" normalizeH="0" baseline="30000" smtClean="0">
                          <a:ln>
                            <a:noFill/>
                          </a:ln>
                          <a:solidFill>
                            <a:schemeClr val="tx1"/>
                          </a:solidFill>
                          <a:effectLst/>
                          <a:latin typeface="Arial" charset="0"/>
                          <a:cs typeface="Arial" charset="0"/>
                        </a:rPr>
                        <a:t>n</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ACH</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3</a:t>
                      </a: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O</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ACOH</a:t>
                      </a:r>
                      <a:endParaRPr kumimoji="0" lang="pt-BR" sz="2000" b="0" i="0" u="none" strike="noStrike" cap="none" normalizeH="0" baseline="0" smtClean="0">
                        <a:ln>
                          <a:noFill/>
                        </a:ln>
                        <a:solidFill>
                          <a:schemeClr val="tx1"/>
                        </a:solidFill>
                        <a:effectLst/>
                        <a:latin typeface="Arial" charset="0"/>
                      </a:endParaRPr>
                    </a:p>
                  </a:txBody>
                  <a:tcPr marL="0" marR="0" marT="0" marB="0"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86,02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61,13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76,5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986,5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697,2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1318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1333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-35,36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38,81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74,15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524,1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787,6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270,6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526,1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44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ACH</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-11,12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3,446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167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636,1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637,3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903,8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1329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ACCH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-69,7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-113,6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-146,8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803,2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603,2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5695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884,9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143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156,4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457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89,6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25,82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-137,1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353,5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-259,7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06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3</a:t>
                      </a:r>
                      <a:r>
                        <a:rPr kumimoji="0" lang="pt-BR" sz="2000" b="0" i="0" u="none" strike="noStrike" cap="none" normalizeH="0" baseline="0" smtClean="0">
                          <a:ln>
                            <a:noFill/>
                          </a:ln>
                          <a:solidFill>
                            <a:schemeClr val="tx1"/>
                          </a:solidFill>
                          <a:effectLst/>
                          <a:latin typeface="Arial" charset="0"/>
                          <a:cs typeface="Arial" charset="0"/>
                        </a:rPr>
                        <a:t>OH</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16,51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-12,52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-44,5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249,1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-181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-101,7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127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300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496,1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362,3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377,6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-229,1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289,6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324,5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ACOH</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275,8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217,5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25,34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244,2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-451,6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-265,2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-601,8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349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CO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26,76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42,92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140,1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365,8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164,5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108,7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472,5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-133,1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505,7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56,3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23,39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-404,8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-340,2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232,7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460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CCOO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114,8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132,1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85,84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-170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245,4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249,6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200,8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-36,72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HCOO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90,49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-62,55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1967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2347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191,2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155,7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44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CH</a:t>
                      </a:r>
                      <a:r>
                        <a:rPr kumimoji="0" lang="pt-BR" sz="2000" b="0" i="0" u="none" strike="noStrike" cap="none" normalizeH="0" baseline="-25000" smtClean="0">
                          <a:ln>
                            <a:noFill/>
                          </a:ln>
                          <a:solidFill>
                            <a:schemeClr val="tx1"/>
                          </a:solidFill>
                          <a:effectLst/>
                          <a:latin typeface="Arial" charset="0"/>
                          <a:cs typeface="Arial" charset="0"/>
                        </a:rPr>
                        <a:t>2</a:t>
                      </a:r>
                      <a:r>
                        <a:rPr kumimoji="0" lang="pt-BR" sz="2000" b="0" i="0" u="none" strike="noStrike" cap="none" normalizeH="0" baseline="0" smtClean="0">
                          <a:ln>
                            <a:noFill/>
                          </a:ln>
                          <a:solidFill>
                            <a:schemeClr val="tx1"/>
                          </a:solidFill>
                          <a:effectLst/>
                          <a:latin typeface="Arial" charset="0"/>
                          <a:cs typeface="Arial" charset="0"/>
                        </a:rPr>
                        <a:t>O</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83,36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26,51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52,13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65,69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237,7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238,4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-314,7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2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CNH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-30,48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1,163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-44,85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-164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-481,7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-330,4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44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CNH</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65,33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-28,7</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-22,31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223</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-150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-500,4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-448,2</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206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(C)</a:t>
                      </a:r>
                      <a:r>
                        <a:rPr kumimoji="0" lang="pt-BR" sz="2000" b="0" i="0" u="none" strike="noStrike" cap="none" normalizeH="0" baseline="-25000" smtClean="0">
                          <a:ln>
                            <a:noFill/>
                          </a:ln>
                          <a:solidFill>
                            <a:schemeClr val="tx1"/>
                          </a:solidFill>
                          <a:effectLst/>
                          <a:latin typeface="Arial" charset="0"/>
                          <a:cs typeface="Arial" charset="0"/>
                        </a:rPr>
                        <a:t>3</a:t>
                      </a:r>
                      <a:r>
                        <a:rPr kumimoji="0" lang="pt-BR" sz="2000" b="0" i="0" u="none" strike="noStrike" cap="none" normalizeH="0" baseline="0" smtClean="0">
                          <a:ln>
                            <a:noFill/>
                          </a:ln>
                          <a:solidFill>
                            <a:schemeClr val="tx1"/>
                          </a:solidFill>
                          <a:effectLst/>
                          <a:latin typeface="Arial" charset="0"/>
                          <a:cs typeface="Arial" charset="0"/>
                        </a:rPr>
                        <a:t>N</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-83,98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-25,38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-223,9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109,9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28,6</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-406,8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-598,8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a:noFill/>
                    </a:lnB>
                    <a:lnTlToBr>
                      <a:noFill/>
                    </a:lnTlToBr>
                    <a:lnBlToTr>
                      <a:noFill/>
                    </a:lnBlToTr>
                    <a:noFill/>
                  </a:tcPr>
                </a:tc>
              </a:tr>
              <a:tr h="3143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ACNH</a:t>
                      </a:r>
                      <a:r>
                        <a:rPr kumimoji="0" lang="pt-BR" sz="2000" b="0" i="0" u="none" strike="noStrike" cap="none" normalizeH="0" baseline="-25000" smtClean="0">
                          <a:ln>
                            <a:noFill/>
                          </a:ln>
                          <a:solidFill>
                            <a:schemeClr val="tx1"/>
                          </a:solidFill>
                          <a:effectLst/>
                          <a:latin typeface="Arial" charset="0"/>
                          <a:cs typeface="Arial" charset="0"/>
                        </a:rPr>
                        <a:t>2</a:t>
                      </a:r>
                      <a:endParaRPr kumimoji="0" lang="pt-BR" sz="2000" b="0" i="0" u="none" strike="noStrike" cap="none" normalizeH="0" baseline="-25000" smtClean="0">
                        <a:ln>
                          <a:noFill/>
                        </a:ln>
                        <a:solidFill>
                          <a:schemeClr val="tx1"/>
                        </a:solidFill>
                        <a:effectLst/>
                        <a:latin typeface="Arial" charset="0"/>
                      </a:endParaRPr>
                    </a:p>
                  </a:txBody>
                  <a:tcPr marL="0" marR="0" marT="0" marB="0" anchor="b"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1139</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2000</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247,5</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762,8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-17,4</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-118,1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-367,8</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pt-BR" sz="2000" b="0" i="0" u="none" strike="noStrike" cap="none" normalizeH="0" baseline="0" smtClean="0">
                          <a:ln>
                            <a:noFill/>
                          </a:ln>
                          <a:solidFill>
                            <a:schemeClr val="tx1"/>
                          </a:solidFill>
                          <a:effectLst/>
                          <a:latin typeface="Arial" charset="0"/>
                          <a:cs typeface="Arial" charset="0"/>
                        </a:rPr>
                        <a:t>-253,1</a:t>
                      </a:r>
                      <a:endParaRPr kumimoji="0" lang="pt-BR" sz="2000" b="0" i="0" u="none" strike="noStrike" cap="none" normalizeH="0" baseline="0" smtClean="0">
                        <a:ln>
                          <a:noFill/>
                        </a:ln>
                        <a:solidFill>
                          <a:schemeClr val="tx1"/>
                        </a:solidFill>
                        <a:effectLst/>
                        <a:latin typeface="Arial" charset="0"/>
                      </a:endParaRPr>
                    </a:p>
                  </a:txBody>
                  <a:tcPr marL="0" marR="0" marT="0" marB="0"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785938"/>
            <a:ext cx="7772400" cy="3276600"/>
          </a:xfrm>
        </p:spPr>
        <p:txBody>
          <a:bodyPr/>
          <a:lstStyle/>
          <a:p>
            <a:pPr eaLnBrk="1" hangingPunct="1"/>
            <a:r>
              <a:rPr lang="pt-BR" altLang="pt-BR" sz="4000" smtClean="0">
                <a:solidFill>
                  <a:srgbClr val="969696"/>
                </a:solidFill>
              </a:rPr>
              <a:t>Modelos de G</a:t>
            </a:r>
            <a:r>
              <a:rPr lang="pt-BR" altLang="pt-BR" sz="4000" baseline="30000" smtClean="0">
                <a:solidFill>
                  <a:srgbClr val="969696"/>
                </a:solidFill>
              </a:rPr>
              <a:t>E</a:t>
            </a: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
            </a:r>
            <a:br>
              <a:rPr lang="pt-BR" altLang="pt-BR" sz="4000" smtClean="0">
                <a:solidFill>
                  <a:srgbClr val="969696"/>
                </a:solidFill>
              </a:rPr>
            </a:br>
            <a:r>
              <a:rPr lang="pt-BR" altLang="pt-BR" sz="4000" smtClean="0">
                <a:solidFill>
                  <a:srgbClr val="969696"/>
                </a:solidFill>
              </a:rPr>
              <a:t>Semi-Empíricos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134938" y="2852738"/>
            <a:ext cx="47974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Expansão de Redlich-Kister:</a:t>
            </a:r>
          </a:p>
        </p:txBody>
      </p:sp>
      <p:graphicFrame>
        <p:nvGraphicFramePr>
          <p:cNvPr id="1026" name="Object 3"/>
          <p:cNvGraphicFramePr>
            <a:graphicFrameLocks noChangeAspect="1"/>
          </p:cNvGraphicFramePr>
          <p:nvPr/>
        </p:nvGraphicFramePr>
        <p:xfrm>
          <a:off x="211138" y="3429000"/>
          <a:ext cx="8712200" cy="927100"/>
        </p:xfrm>
        <a:graphic>
          <a:graphicData uri="http://schemas.openxmlformats.org/presentationml/2006/ole">
            <mc:AlternateContent xmlns:mc="http://schemas.openxmlformats.org/markup-compatibility/2006">
              <mc:Choice xmlns:v="urn:schemas-microsoft-com:vml" Requires="v">
                <p:oleObj spid="_x0000_s1031" name="Equation" r:id="rId3" imgW="8712000" imgH="927000" progId="Equation.3">
                  <p:embed/>
                </p:oleObj>
              </mc:Choice>
              <mc:Fallback>
                <p:oleObj name="Equation" r:id="rId3" imgW="8712000" imgH="9270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138" y="3429000"/>
                        <a:ext cx="87122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8" name="Rectangle 4"/>
          <p:cNvSpPr>
            <a:spLocks noChangeArrowheads="1"/>
          </p:cNvSpPr>
          <p:nvPr/>
        </p:nvSpPr>
        <p:spPr bwMode="auto">
          <a:xfrm>
            <a:off x="179388" y="4654550"/>
            <a:ext cx="874712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Assim, como na expansão do virial, os coeficientes são função da temperatura. Como em qualquer expansão infinita, sua utilidade prática reside na obtenção de expressões após truncamento da série.  Os dois principais modelos que advém dessa prática são apresentados a seguir.</a:t>
            </a:r>
          </a:p>
        </p:txBody>
      </p:sp>
      <p:sp>
        <p:nvSpPr>
          <p:cNvPr id="1029" name="Rectangle 5"/>
          <p:cNvSpPr>
            <a:spLocks noChangeArrowheads="1"/>
          </p:cNvSpPr>
          <p:nvPr/>
        </p:nvSpPr>
        <p:spPr bwMode="auto">
          <a:xfrm>
            <a:off x="146050" y="188913"/>
            <a:ext cx="8747125"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pPr>
            <a:r>
              <a:rPr lang="pt-BR" altLang="pt-BR" sz="2800">
                <a:solidFill>
                  <a:srgbClr val="0000FF"/>
                </a:solidFill>
              </a:rPr>
              <a:t>Modelos de energia de Gibbs em excesso foram gerados a partir de expansões empíricas em função da composição da mistura, que deve respeitar o limite de G</a:t>
            </a:r>
            <a:r>
              <a:rPr lang="pt-BR" altLang="pt-BR" sz="3200" baseline="30000">
                <a:solidFill>
                  <a:srgbClr val="0000FF"/>
                </a:solidFill>
              </a:rPr>
              <a:t>E</a:t>
            </a:r>
            <a:r>
              <a:rPr lang="pt-BR" altLang="pt-BR" sz="2800">
                <a:solidFill>
                  <a:srgbClr val="0000FF"/>
                </a:solidFill>
              </a:rPr>
              <a:t> = 0 quando a “mistura” é composta por uma única substância, pura. A discussão inicial será realizada para misturas binárias.</a:t>
            </a:r>
            <a:endParaRPr lang="pt-BR" altLang="pt-BR" sz="2800">
              <a:solidFill>
                <a:srgbClr val="0000FF"/>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ChangeArrowheads="1"/>
          </p:cNvSpPr>
          <p:nvPr/>
        </p:nvSpPr>
        <p:spPr bwMode="auto">
          <a:xfrm>
            <a:off x="134938" y="260350"/>
            <a:ext cx="58054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Equação de Margules de 2 sufixos:</a:t>
            </a:r>
          </a:p>
        </p:txBody>
      </p:sp>
      <p:graphicFrame>
        <p:nvGraphicFramePr>
          <p:cNvPr id="2050" name="Object 3"/>
          <p:cNvGraphicFramePr>
            <a:graphicFrameLocks noChangeAspect="1"/>
          </p:cNvGraphicFramePr>
          <p:nvPr/>
        </p:nvGraphicFramePr>
        <p:xfrm>
          <a:off x="3602038" y="917575"/>
          <a:ext cx="1930400" cy="927100"/>
        </p:xfrm>
        <a:graphic>
          <a:graphicData uri="http://schemas.openxmlformats.org/presentationml/2006/ole">
            <mc:AlternateContent xmlns:mc="http://schemas.openxmlformats.org/markup-compatibility/2006">
              <mc:Choice xmlns:v="urn:schemas-microsoft-com:vml" Requires="v">
                <p:oleObj spid="_x0000_s2063" name="Equation" r:id="rId3" imgW="1930320" imgH="927000" progId="Equation.3">
                  <p:embed/>
                </p:oleObj>
              </mc:Choice>
              <mc:Fallback>
                <p:oleObj name="Equation" r:id="rId3" imgW="1930320" imgH="9270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2038" y="917575"/>
                        <a:ext cx="19304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5" name="Rectangle 6"/>
          <p:cNvSpPr>
            <a:spLocks noChangeArrowheads="1"/>
          </p:cNvSpPr>
          <p:nvPr/>
        </p:nvSpPr>
        <p:spPr bwMode="auto">
          <a:xfrm>
            <a:off x="146050" y="2060575"/>
            <a:ext cx="863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Mas</a:t>
            </a:r>
          </a:p>
        </p:txBody>
      </p:sp>
      <p:graphicFrame>
        <p:nvGraphicFramePr>
          <p:cNvPr id="2051" name="Object 8"/>
          <p:cNvGraphicFramePr>
            <a:graphicFrameLocks noChangeAspect="1"/>
          </p:cNvGraphicFramePr>
          <p:nvPr/>
        </p:nvGraphicFramePr>
        <p:xfrm>
          <a:off x="2147888" y="2339975"/>
          <a:ext cx="4495800" cy="1257300"/>
        </p:xfrm>
        <a:graphic>
          <a:graphicData uri="http://schemas.openxmlformats.org/presentationml/2006/ole">
            <mc:AlternateContent xmlns:mc="http://schemas.openxmlformats.org/markup-compatibility/2006">
              <mc:Choice xmlns:v="urn:schemas-microsoft-com:vml" Requires="v">
                <p:oleObj spid="_x0000_s2064" name="Equation" r:id="rId5" imgW="4495680" imgH="1257120" progId="Equation.3">
                  <p:embed/>
                </p:oleObj>
              </mc:Choice>
              <mc:Fallback>
                <p:oleObj name="Equation" r:id="rId5" imgW="4495680" imgH="125712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7888" y="2339975"/>
                        <a:ext cx="4495800" cy="1257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1"/>
          <p:cNvSpPr>
            <a:spLocks noChangeArrowheads="1"/>
          </p:cNvSpPr>
          <p:nvPr/>
        </p:nvSpPr>
        <p:spPr bwMode="auto">
          <a:xfrm>
            <a:off x="179388" y="3573463"/>
            <a:ext cx="12573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Assim,</a:t>
            </a:r>
          </a:p>
        </p:txBody>
      </p:sp>
      <p:graphicFrame>
        <p:nvGraphicFramePr>
          <p:cNvPr id="2052" name="Object 12"/>
          <p:cNvGraphicFramePr>
            <a:graphicFrameLocks noChangeAspect="1"/>
          </p:cNvGraphicFramePr>
          <p:nvPr/>
        </p:nvGraphicFramePr>
        <p:xfrm>
          <a:off x="1149350" y="4149725"/>
          <a:ext cx="6845300" cy="1092200"/>
        </p:xfrm>
        <a:graphic>
          <a:graphicData uri="http://schemas.openxmlformats.org/presentationml/2006/ole">
            <mc:AlternateContent xmlns:mc="http://schemas.openxmlformats.org/markup-compatibility/2006">
              <mc:Choice xmlns:v="urn:schemas-microsoft-com:vml" Requires="v">
                <p:oleObj spid="_x0000_s2065" name="Equation" r:id="rId7" imgW="6845040" imgH="1091880" progId="Equation.3">
                  <p:embed/>
                </p:oleObj>
              </mc:Choice>
              <mc:Fallback>
                <p:oleObj name="Equation" r:id="rId7" imgW="6845040" imgH="109188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9350" y="4149725"/>
                        <a:ext cx="6845300" cy="109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7" name="Rectangle 13"/>
          <p:cNvSpPr>
            <a:spLocks noChangeArrowheads="1"/>
          </p:cNvSpPr>
          <p:nvPr/>
        </p:nvSpPr>
        <p:spPr bwMode="auto">
          <a:xfrm>
            <a:off x="179388" y="5445125"/>
            <a:ext cx="25923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Analogamente,</a:t>
            </a:r>
          </a:p>
        </p:txBody>
      </p:sp>
      <p:graphicFrame>
        <p:nvGraphicFramePr>
          <p:cNvPr id="2053" name="Object 14"/>
          <p:cNvGraphicFramePr>
            <a:graphicFrameLocks noChangeAspect="1"/>
          </p:cNvGraphicFramePr>
          <p:nvPr/>
        </p:nvGraphicFramePr>
        <p:xfrm>
          <a:off x="3621088" y="5862638"/>
          <a:ext cx="1892300" cy="520700"/>
        </p:xfrm>
        <a:graphic>
          <a:graphicData uri="http://schemas.openxmlformats.org/presentationml/2006/ole">
            <mc:AlternateContent xmlns:mc="http://schemas.openxmlformats.org/markup-compatibility/2006">
              <mc:Choice xmlns:v="urn:schemas-microsoft-com:vml" Requires="v">
                <p:oleObj spid="_x0000_s2066" name="Equation" r:id="rId9" imgW="1892160" imgH="520560" progId="Equation.3">
                  <p:embed/>
                </p:oleObj>
              </mc:Choice>
              <mc:Fallback>
                <p:oleObj name="Equation" r:id="rId9" imgW="1892160" imgH="520560" progId="Equation.3">
                  <p:embed/>
                  <p:pic>
                    <p:nvPicPr>
                      <p:cNvPr id="0"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21088" y="5862638"/>
                        <a:ext cx="18923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2"/>
          <p:cNvSpPr>
            <a:spLocks noChangeArrowheads="1"/>
          </p:cNvSpPr>
          <p:nvPr/>
        </p:nvSpPr>
        <p:spPr bwMode="auto">
          <a:xfrm>
            <a:off x="134938" y="260350"/>
            <a:ext cx="58054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Equação de Margules de 3 sufixos:</a:t>
            </a:r>
          </a:p>
        </p:txBody>
      </p:sp>
      <p:sp>
        <p:nvSpPr>
          <p:cNvPr id="3081" name="Rectangle 4"/>
          <p:cNvSpPr>
            <a:spLocks noChangeArrowheads="1"/>
          </p:cNvSpPr>
          <p:nvPr/>
        </p:nvSpPr>
        <p:spPr bwMode="auto">
          <a:xfrm>
            <a:off x="134938" y="2060575"/>
            <a:ext cx="77390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8E18"/>
                </a:solidFill>
              </a:rPr>
              <a:t>Derivação similar à anterior leva às expressões</a:t>
            </a:r>
          </a:p>
        </p:txBody>
      </p:sp>
      <p:graphicFrame>
        <p:nvGraphicFramePr>
          <p:cNvPr id="3074" name="Object 5"/>
          <p:cNvGraphicFramePr>
            <a:graphicFrameLocks noChangeAspect="1"/>
          </p:cNvGraphicFramePr>
          <p:nvPr/>
        </p:nvGraphicFramePr>
        <p:xfrm>
          <a:off x="2055813" y="2781300"/>
          <a:ext cx="5041900" cy="520700"/>
        </p:xfrm>
        <a:graphic>
          <a:graphicData uri="http://schemas.openxmlformats.org/presentationml/2006/ole">
            <mc:AlternateContent xmlns:mc="http://schemas.openxmlformats.org/markup-compatibility/2006">
              <mc:Choice xmlns:v="urn:schemas-microsoft-com:vml" Requires="v">
                <p:oleObj spid="_x0000_s3089" name="Equation" r:id="rId3" imgW="5041800" imgH="520560" progId="Equation.3">
                  <p:embed/>
                </p:oleObj>
              </mc:Choice>
              <mc:Fallback>
                <p:oleObj name="Equation" r:id="rId3" imgW="5041800" imgH="5205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5813" y="2781300"/>
                        <a:ext cx="50419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2" name="Rectangle 8"/>
          <p:cNvSpPr>
            <a:spLocks noChangeArrowheads="1"/>
          </p:cNvSpPr>
          <p:nvPr/>
        </p:nvSpPr>
        <p:spPr bwMode="auto">
          <a:xfrm>
            <a:off x="168275" y="4365625"/>
            <a:ext cx="100806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0000FF"/>
                </a:solidFill>
              </a:rPr>
              <a:t>onde</a:t>
            </a:r>
          </a:p>
        </p:txBody>
      </p:sp>
      <p:graphicFrame>
        <p:nvGraphicFramePr>
          <p:cNvPr id="3075" name="Object 9"/>
          <p:cNvGraphicFramePr>
            <a:graphicFrameLocks noChangeAspect="1"/>
          </p:cNvGraphicFramePr>
          <p:nvPr/>
        </p:nvGraphicFramePr>
        <p:xfrm>
          <a:off x="2413000" y="4724400"/>
          <a:ext cx="4318000" cy="419100"/>
        </p:xfrm>
        <a:graphic>
          <a:graphicData uri="http://schemas.openxmlformats.org/presentationml/2006/ole">
            <mc:AlternateContent xmlns:mc="http://schemas.openxmlformats.org/markup-compatibility/2006">
              <mc:Choice xmlns:v="urn:schemas-microsoft-com:vml" Requires="v">
                <p:oleObj spid="_x0000_s3090" name="Equation" r:id="rId5" imgW="4317840" imgH="419040" progId="Equation.3">
                  <p:embed/>
                </p:oleObj>
              </mc:Choice>
              <mc:Fallback>
                <p:oleObj name="Equation" r:id="rId5" imgW="4317840" imgH="419040" progId="Equation.3">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3000" y="4724400"/>
                        <a:ext cx="43180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10"/>
          <p:cNvGraphicFramePr>
            <a:graphicFrameLocks noChangeAspect="1"/>
          </p:cNvGraphicFramePr>
          <p:nvPr/>
        </p:nvGraphicFramePr>
        <p:xfrm>
          <a:off x="2586038" y="908050"/>
          <a:ext cx="3962400" cy="927100"/>
        </p:xfrm>
        <a:graphic>
          <a:graphicData uri="http://schemas.openxmlformats.org/presentationml/2006/ole">
            <mc:AlternateContent xmlns:mc="http://schemas.openxmlformats.org/markup-compatibility/2006">
              <mc:Choice xmlns:v="urn:schemas-microsoft-com:vml" Requires="v">
                <p:oleObj spid="_x0000_s3091" name="Equation" r:id="rId7" imgW="3962160" imgH="927000" progId="Equation.3">
                  <p:embed/>
                </p:oleObj>
              </mc:Choice>
              <mc:Fallback>
                <p:oleObj name="Equation" r:id="rId7" imgW="3962160" imgH="927000" progId="Equation.3">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86038" y="908050"/>
                        <a:ext cx="3962400" cy="92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11"/>
          <p:cNvGraphicFramePr>
            <a:graphicFrameLocks noChangeAspect="1"/>
          </p:cNvGraphicFramePr>
          <p:nvPr/>
        </p:nvGraphicFramePr>
        <p:xfrm>
          <a:off x="2019300" y="3573463"/>
          <a:ext cx="5130800" cy="520700"/>
        </p:xfrm>
        <a:graphic>
          <a:graphicData uri="http://schemas.openxmlformats.org/presentationml/2006/ole">
            <mc:AlternateContent xmlns:mc="http://schemas.openxmlformats.org/markup-compatibility/2006">
              <mc:Choice xmlns:v="urn:schemas-microsoft-com:vml" Requires="v">
                <p:oleObj spid="_x0000_s3092" name="Equation" r:id="rId9" imgW="5130720" imgH="520560" progId="Equation.3">
                  <p:embed/>
                </p:oleObj>
              </mc:Choice>
              <mc:Fallback>
                <p:oleObj name="Equation" r:id="rId9" imgW="5130720" imgH="52056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19300" y="3573463"/>
                        <a:ext cx="51308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8" name="Object 13"/>
          <p:cNvGraphicFramePr>
            <a:graphicFrameLocks noChangeAspect="1"/>
          </p:cNvGraphicFramePr>
          <p:nvPr/>
        </p:nvGraphicFramePr>
        <p:xfrm>
          <a:off x="2720975" y="5356225"/>
          <a:ext cx="3695700" cy="520700"/>
        </p:xfrm>
        <a:graphic>
          <a:graphicData uri="http://schemas.openxmlformats.org/presentationml/2006/ole">
            <mc:AlternateContent xmlns:mc="http://schemas.openxmlformats.org/markup-compatibility/2006">
              <mc:Choice xmlns:v="urn:schemas-microsoft-com:vml" Requires="v">
                <p:oleObj spid="_x0000_s3093" name="Equation" r:id="rId11" imgW="3695400" imgH="520560" progId="Equation.3">
                  <p:embed/>
                </p:oleObj>
              </mc:Choice>
              <mc:Fallback>
                <p:oleObj name="Equation" r:id="rId11" imgW="3695400" imgH="52056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975" y="5356225"/>
                        <a:ext cx="36957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9" name="Object 14"/>
          <p:cNvGraphicFramePr>
            <a:graphicFrameLocks noChangeAspect="1"/>
          </p:cNvGraphicFramePr>
          <p:nvPr/>
        </p:nvGraphicFramePr>
        <p:xfrm>
          <a:off x="2665413" y="6076950"/>
          <a:ext cx="3810000" cy="520700"/>
        </p:xfrm>
        <a:graphic>
          <a:graphicData uri="http://schemas.openxmlformats.org/presentationml/2006/ole">
            <mc:AlternateContent xmlns:mc="http://schemas.openxmlformats.org/markup-compatibility/2006">
              <mc:Choice xmlns:v="urn:schemas-microsoft-com:vml" Requires="v">
                <p:oleObj spid="_x0000_s3094" name="Equation" r:id="rId13" imgW="3809880" imgH="520560" progId="Equation.3">
                  <p:embed/>
                </p:oleObj>
              </mc:Choice>
              <mc:Fallback>
                <p:oleObj name="Equation" r:id="rId13" imgW="3809880" imgH="520560" progId="Equation.3">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5413" y="6076950"/>
                        <a:ext cx="3810000"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3"/>
          <p:cNvGraphicFramePr>
            <a:graphicFrameLocks noChangeAspect="1"/>
          </p:cNvGraphicFramePr>
          <p:nvPr/>
        </p:nvGraphicFramePr>
        <p:xfrm>
          <a:off x="261938" y="1252538"/>
          <a:ext cx="8610600" cy="952500"/>
        </p:xfrm>
        <a:graphic>
          <a:graphicData uri="http://schemas.openxmlformats.org/presentationml/2006/ole">
            <mc:AlternateContent xmlns:mc="http://schemas.openxmlformats.org/markup-compatibility/2006">
              <mc:Choice xmlns:v="urn:schemas-microsoft-com:vml" Requires="v">
                <p:oleObj spid="_x0000_s4108" name="Equation" r:id="rId3" imgW="8610480" imgH="952200" progId="Equation.3">
                  <p:embed/>
                </p:oleObj>
              </mc:Choice>
              <mc:Fallback>
                <p:oleObj name="Equation" r:id="rId3" imgW="8610480" imgH="9522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1938" y="1252538"/>
                        <a:ext cx="86106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Rectangle 4"/>
          <p:cNvSpPr>
            <a:spLocks noChangeArrowheads="1"/>
          </p:cNvSpPr>
          <p:nvPr/>
        </p:nvSpPr>
        <p:spPr bwMode="auto">
          <a:xfrm>
            <a:off x="179388" y="2493963"/>
            <a:ext cx="87471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Truncando no segundo termo e rearranjando,</a:t>
            </a:r>
          </a:p>
        </p:txBody>
      </p:sp>
      <p:sp>
        <p:nvSpPr>
          <p:cNvPr id="4103" name="Rectangle 5"/>
          <p:cNvSpPr>
            <a:spLocks noChangeArrowheads="1"/>
          </p:cNvSpPr>
          <p:nvPr/>
        </p:nvSpPr>
        <p:spPr bwMode="auto">
          <a:xfrm>
            <a:off x="146050" y="188913"/>
            <a:ext cx="874712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pPr>
            <a:r>
              <a:rPr lang="pt-BR" altLang="pt-BR" sz="2800">
                <a:solidFill>
                  <a:srgbClr val="0000FF"/>
                </a:solidFill>
              </a:rPr>
              <a:t>Outro exemplo de expansão semi-empírica para misturas binárias é apresentado a seguir.</a:t>
            </a:r>
            <a:endParaRPr lang="pt-BR" altLang="pt-BR" sz="2800">
              <a:solidFill>
                <a:srgbClr val="0000FF"/>
              </a:solidFill>
              <a:cs typeface="Arial" charset="0"/>
            </a:endParaRPr>
          </a:p>
        </p:txBody>
      </p:sp>
      <p:graphicFrame>
        <p:nvGraphicFramePr>
          <p:cNvPr id="4099" name="Object 6"/>
          <p:cNvGraphicFramePr>
            <a:graphicFrameLocks noChangeAspect="1"/>
          </p:cNvGraphicFramePr>
          <p:nvPr/>
        </p:nvGraphicFramePr>
        <p:xfrm>
          <a:off x="611188" y="3068638"/>
          <a:ext cx="7912100" cy="952500"/>
        </p:xfrm>
        <a:graphic>
          <a:graphicData uri="http://schemas.openxmlformats.org/presentationml/2006/ole">
            <mc:AlternateContent xmlns:mc="http://schemas.openxmlformats.org/markup-compatibility/2006">
              <mc:Choice xmlns:v="urn:schemas-microsoft-com:vml" Requires="v">
                <p:oleObj spid="_x0000_s4109" name="Equation" r:id="rId5" imgW="7912080" imgH="952200" progId="Equation.3">
                  <p:embed/>
                </p:oleObj>
              </mc:Choice>
              <mc:Fallback>
                <p:oleObj name="Equation" r:id="rId5" imgW="7912080" imgH="95220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3068638"/>
                        <a:ext cx="79121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7"/>
          <p:cNvGraphicFramePr>
            <a:graphicFrameLocks noChangeAspect="1"/>
          </p:cNvGraphicFramePr>
          <p:nvPr/>
        </p:nvGraphicFramePr>
        <p:xfrm>
          <a:off x="998538" y="4205288"/>
          <a:ext cx="7137400" cy="952500"/>
        </p:xfrm>
        <a:graphic>
          <a:graphicData uri="http://schemas.openxmlformats.org/presentationml/2006/ole">
            <mc:AlternateContent xmlns:mc="http://schemas.openxmlformats.org/markup-compatibility/2006">
              <mc:Choice xmlns:v="urn:schemas-microsoft-com:vml" Requires="v">
                <p:oleObj spid="_x0000_s4110" name="Equation" r:id="rId7" imgW="7137360" imgH="952200" progId="Equation.3">
                  <p:embed/>
                </p:oleObj>
              </mc:Choice>
              <mc:Fallback>
                <p:oleObj name="Equation" r:id="rId7" imgW="7137360" imgH="952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8538" y="4205288"/>
                        <a:ext cx="71374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1" name="Object 8"/>
          <p:cNvGraphicFramePr>
            <a:graphicFrameLocks noChangeAspect="1"/>
          </p:cNvGraphicFramePr>
          <p:nvPr/>
        </p:nvGraphicFramePr>
        <p:xfrm>
          <a:off x="2693988" y="5484813"/>
          <a:ext cx="4267200" cy="1016000"/>
        </p:xfrm>
        <a:graphic>
          <a:graphicData uri="http://schemas.openxmlformats.org/presentationml/2006/ole">
            <mc:AlternateContent xmlns:mc="http://schemas.openxmlformats.org/markup-compatibility/2006">
              <mc:Choice xmlns:v="urn:schemas-microsoft-com:vml" Requires="v">
                <p:oleObj spid="_x0000_s4111" name="Equation" r:id="rId9" imgW="4267080" imgH="1015920" progId="Equation.3">
                  <p:embed/>
                </p:oleObj>
              </mc:Choice>
              <mc:Fallback>
                <p:oleObj name="Equation" r:id="rId9" imgW="4267080" imgH="101592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693988" y="5484813"/>
                        <a:ext cx="4267200" cy="101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ChangeArrowheads="1"/>
          </p:cNvSpPr>
          <p:nvPr/>
        </p:nvSpPr>
        <p:spPr bwMode="auto">
          <a:xfrm>
            <a:off x="201613" y="1773238"/>
            <a:ext cx="874712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0000"/>
              </a:lnSpc>
              <a:spcBef>
                <a:spcPct val="20000"/>
              </a:spcBef>
            </a:pPr>
            <a:r>
              <a:rPr lang="pt-BR" altLang="pt-BR" sz="2800">
                <a:solidFill>
                  <a:srgbClr val="008E18"/>
                </a:solidFill>
              </a:rPr>
              <a:t>O modelo apresentado anteriormente é o modelo de van Laar para misturas binárias.</a:t>
            </a:r>
          </a:p>
          <a:p>
            <a:pPr algn="just" eaLnBrk="1" hangingPunct="1">
              <a:lnSpc>
                <a:spcPct val="90000"/>
              </a:lnSpc>
              <a:spcBef>
                <a:spcPct val="20000"/>
              </a:spcBef>
            </a:pPr>
            <a:endParaRPr lang="pt-BR" altLang="pt-BR" sz="1200">
              <a:solidFill>
                <a:srgbClr val="008E18"/>
              </a:solidFill>
            </a:endParaRPr>
          </a:p>
          <a:p>
            <a:pPr algn="just" eaLnBrk="1" hangingPunct="1">
              <a:lnSpc>
                <a:spcPct val="90000"/>
              </a:lnSpc>
              <a:spcBef>
                <a:spcPct val="20000"/>
              </a:spcBef>
            </a:pPr>
            <a:r>
              <a:rPr lang="pt-BR" altLang="pt-BR" sz="2800">
                <a:solidFill>
                  <a:srgbClr val="FF0000"/>
                </a:solidFill>
              </a:rPr>
              <a:t>As expressões obtidas para as formulações apresentadas, semi-empíricas, não são facilmente extrapoladas para misturas multicomponentes.  Quando o problema envolve mais do que duas espécies, são requeridas formulações com um melhor embasamento físico-químico.</a:t>
            </a:r>
          </a:p>
          <a:p>
            <a:pPr algn="just" eaLnBrk="1" hangingPunct="1">
              <a:lnSpc>
                <a:spcPct val="90000"/>
              </a:lnSpc>
              <a:spcBef>
                <a:spcPct val="20000"/>
              </a:spcBef>
            </a:pPr>
            <a:endParaRPr lang="pt-BR" altLang="pt-BR" sz="1200">
              <a:solidFill>
                <a:srgbClr val="FF0000"/>
              </a:solidFill>
            </a:endParaRPr>
          </a:p>
          <a:p>
            <a:pPr algn="just" eaLnBrk="1" hangingPunct="1">
              <a:lnSpc>
                <a:spcPct val="90000"/>
              </a:lnSpc>
              <a:spcBef>
                <a:spcPct val="20000"/>
              </a:spcBef>
            </a:pPr>
            <a:r>
              <a:rPr lang="pt-BR" altLang="pt-BR" sz="2800">
                <a:solidFill>
                  <a:srgbClr val="0000FF"/>
                </a:solidFill>
              </a:rPr>
              <a:t>A seguir são apresentados modelos para sistemas multicomponentes.</a:t>
            </a:r>
            <a:endParaRPr lang="pt-BR" altLang="pt-BR" sz="2800">
              <a:solidFill>
                <a:srgbClr val="0000FF"/>
              </a:solidFill>
              <a:cs typeface="Arial" charset="0"/>
            </a:endParaRPr>
          </a:p>
        </p:txBody>
      </p:sp>
      <p:graphicFrame>
        <p:nvGraphicFramePr>
          <p:cNvPr id="5122" name="Object 8"/>
          <p:cNvGraphicFramePr>
            <a:graphicFrameLocks noChangeAspect="1"/>
          </p:cNvGraphicFramePr>
          <p:nvPr/>
        </p:nvGraphicFramePr>
        <p:xfrm>
          <a:off x="323850" y="320675"/>
          <a:ext cx="8521700" cy="1092200"/>
        </p:xfrm>
        <a:graphic>
          <a:graphicData uri="http://schemas.openxmlformats.org/presentationml/2006/ole">
            <mc:AlternateContent xmlns:mc="http://schemas.openxmlformats.org/markup-compatibility/2006">
              <mc:Choice xmlns:v="urn:schemas-microsoft-com:vml" Requires="v">
                <p:oleObj spid="_x0000_s5125" name="Equation" r:id="rId3" imgW="8521560" imgH="1091880" progId="Equation.3">
                  <p:embed/>
                </p:oleObj>
              </mc:Choice>
              <mc:Fallback>
                <p:oleObj name="Equation" r:id="rId3" imgW="8521560" imgH="109188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320675"/>
                        <a:ext cx="8521700" cy="109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ChangeArrowheads="1"/>
          </p:cNvSpPr>
          <p:nvPr/>
        </p:nvSpPr>
        <p:spPr bwMode="auto">
          <a:xfrm>
            <a:off x="134938" y="260350"/>
            <a:ext cx="76057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5000"/>
              </a:lnSpc>
              <a:spcBef>
                <a:spcPct val="20000"/>
              </a:spcBef>
            </a:pPr>
            <a:r>
              <a:rPr lang="pt-BR" altLang="pt-BR" sz="2800">
                <a:solidFill>
                  <a:srgbClr val="FF0000"/>
                </a:solidFill>
              </a:rPr>
              <a:t>Modelo de van Laar para multimisturas (1910):</a:t>
            </a:r>
          </a:p>
        </p:txBody>
      </p:sp>
      <p:graphicFrame>
        <p:nvGraphicFramePr>
          <p:cNvPr id="6146" name="Object 3"/>
          <p:cNvGraphicFramePr>
            <a:graphicFrameLocks noChangeAspect="1"/>
          </p:cNvGraphicFramePr>
          <p:nvPr/>
        </p:nvGraphicFramePr>
        <p:xfrm>
          <a:off x="444500" y="2973388"/>
          <a:ext cx="4102100" cy="2184400"/>
        </p:xfrm>
        <a:graphic>
          <a:graphicData uri="http://schemas.openxmlformats.org/presentationml/2006/ole">
            <mc:AlternateContent xmlns:mc="http://schemas.openxmlformats.org/markup-compatibility/2006">
              <mc:Choice xmlns:v="urn:schemas-microsoft-com:vml" Requires="v">
                <p:oleObj spid="_x0000_s6154" name="Equation" r:id="rId3" imgW="4101840" imgH="2184120" progId="Equation.3">
                  <p:embed/>
                </p:oleObj>
              </mc:Choice>
              <mc:Fallback>
                <p:oleObj name="Equation" r:id="rId3" imgW="4101840" imgH="218412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2973388"/>
                        <a:ext cx="4102100" cy="218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0" name="Rectangle 4"/>
          <p:cNvSpPr>
            <a:spLocks noChangeArrowheads="1"/>
          </p:cNvSpPr>
          <p:nvPr/>
        </p:nvSpPr>
        <p:spPr bwMode="auto">
          <a:xfrm>
            <a:off x="146050" y="1123950"/>
            <a:ext cx="8602663"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0000"/>
              </a:lnSpc>
              <a:spcBef>
                <a:spcPct val="20000"/>
              </a:spcBef>
            </a:pPr>
            <a:r>
              <a:rPr lang="pt-BR" altLang="pt-BR" sz="2800">
                <a:solidFill>
                  <a:srgbClr val="008E18"/>
                </a:solidFill>
              </a:rPr>
              <a:t>O modelo de van Laar foi derivado a partir da equação de estado de van der Waals, utilizando-se a regra de mistura clássica e desprezando-se o volume e a entropia em excesso. Assim,</a:t>
            </a:r>
          </a:p>
        </p:txBody>
      </p:sp>
      <p:graphicFrame>
        <p:nvGraphicFramePr>
          <p:cNvPr id="6147" name="Object 5"/>
          <p:cNvGraphicFramePr>
            <a:graphicFrameLocks noChangeAspect="1"/>
          </p:cNvGraphicFramePr>
          <p:nvPr/>
        </p:nvGraphicFramePr>
        <p:xfrm>
          <a:off x="4824413" y="2973388"/>
          <a:ext cx="3276600" cy="2184400"/>
        </p:xfrm>
        <a:graphic>
          <a:graphicData uri="http://schemas.openxmlformats.org/presentationml/2006/ole">
            <mc:AlternateContent xmlns:mc="http://schemas.openxmlformats.org/markup-compatibility/2006">
              <mc:Choice xmlns:v="urn:schemas-microsoft-com:vml" Requires="v">
                <p:oleObj spid="_x0000_s6155" name="Equation" r:id="rId5" imgW="3276360" imgH="2184120" progId="Equation.3">
                  <p:embed/>
                </p:oleObj>
              </mc:Choice>
              <mc:Fallback>
                <p:oleObj name="Equation" r:id="rId5" imgW="3276360" imgH="21841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4413" y="2973388"/>
                        <a:ext cx="3276600" cy="218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8E18"/>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6"/>
          <p:cNvGraphicFramePr>
            <a:graphicFrameLocks noChangeAspect="1"/>
          </p:cNvGraphicFramePr>
          <p:nvPr/>
        </p:nvGraphicFramePr>
        <p:xfrm>
          <a:off x="228600" y="5826125"/>
          <a:ext cx="2743200" cy="482600"/>
        </p:xfrm>
        <a:graphic>
          <a:graphicData uri="http://schemas.openxmlformats.org/presentationml/2006/ole">
            <mc:AlternateContent xmlns:mc="http://schemas.openxmlformats.org/markup-compatibility/2006">
              <mc:Choice xmlns:v="urn:schemas-microsoft-com:vml" Requires="v">
                <p:oleObj spid="_x0000_s6156" name="Equation" r:id="rId7" imgW="2743200" imgH="482400" progId="Equation.3">
                  <p:embed/>
                </p:oleObj>
              </mc:Choice>
              <mc:Fallback>
                <p:oleObj name="Equation" r:id="rId7" imgW="2743200" imgH="4824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826125"/>
                        <a:ext cx="2743200"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4629</TotalTime>
  <Words>1542</Words>
  <Application>Microsoft Office PowerPoint</Application>
  <PresentationFormat>Apresentação na tela (4:3)</PresentationFormat>
  <Paragraphs>343</Paragraphs>
  <Slides>29</Slides>
  <Notes>0</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incorporados</vt:lpstr>
      </vt:variant>
      <vt:variant>
        <vt:i4>4</vt:i4>
      </vt:variant>
      <vt:variant>
        <vt:lpstr>Títulos de slides</vt:lpstr>
      </vt:variant>
      <vt:variant>
        <vt:i4>29</vt:i4>
      </vt:variant>
    </vt:vector>
  </HeadingPairs>
  <TitlesOfParts>
    <vt:vector size="37" baseType="lpstr">
      <vt:lpstr>Arial</vt:lpstr>
      <vt:lpstr>Calibri</vt:lpstr>
      <vt:lpstr>Symbol</vt:lpstr>
      <vt:lpstr>Design padrão</vt:lpstr>
      <vt:lpstr>Microsoft Equation 3.0</vt:lpstr>
      <vt:lpstr>Microsoft Photo Editor 3.0 Photo</vt:lpstr>
      <vt:lpstr>Equation</vt:lpstr>
      <vt:lpstr>Equação</vt:lpstr>
      <vt:lpstr>MODELOS DE γ e GE</vt:lpstr>
      <vt:lpstr>Apresentação do PowerPoint</vt:lpstr>
      <vt:lpstr>Modelos de GE  Semi-Empíricos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Modelos de GE  com Composição Local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Modelos de GE  UNIQUAC e UNIFAC</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LATEMA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RELAÇÕES TERMODINÂMICAS</dc:title>
  <dc:creator>Márcio L. L. Paredes</dc:creator>
  <cp:lastModifiedBy>Márcio Paredes</cp:lastModifiedBy>
  <cp:revision>203</cp:revision>
  <dcterms:created xsi:type="dcterms:W3CDTF">2004-08-19T21:38:00Z</dcterms:created>
  <dcterms:modified xsi:type="dcterms:W3CDTF">2018-06-11T21:51:35Z</dcterms:modified>
</cp:coreProperties>
</file>